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82" r:id="rId5"/>
    <p:sldId id="283" r:id="rId6"/>
    <p:sldId id="284" r:id="rId7"/>
    <p:sldId id="259" r:id="rId8"/>
    <p:sldId id="261" r:id="rId9"/>
    <p:sldId id="285" r:id="rId10"/>
    <p:sldId id="286" r:id="rId11"/>
    <p:sldId id="287" r:id="rId12"/>
    <p:sldId id="288" r:id="rId13"/>
    <p:sldId id="289" r:id="rId14"/>
    <p:sldId id="290" r:id="rId15"/>
    <p:sldId id="29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11" autoAdjust="0"/>
    <p:restoredTop sz="94660"/>
  </p:normalViewPr>
  <p:slideViewPr>
    <p:cSldViewPr>
      <p:cViewPr>
        <p:scale>
          <a:sx n="75" d="100"/>
          <a:sy n="75" d="100"/>
        </p:scale>
        <p:origin x="-1248"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113BD40-791C-4B3B-9686-748476809886}" type="datetimeFigureOut">
              <a:rPr lang="he-IL" smtClean="0"/>
              <a:t>י"ג/תשרי/תשע"ד</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30A0E49-B4C5-4765-864D-1ECC1DBCA72E}" type="slidenum">
              <a:rPr lang="he-IL" smtClean="0"/>
              <a:t>‹#›</a:t>
            </a:fld>
            <a:endParaRPr lang="he-IL"/>
          </a:p>
        </p:txBody>
      </p:sp>
    </p:spTree>
    <p:extLst>
      <p:ext uri="{BB962C8B-B14F-4D97-AF65-F5344CB8AC3E}">
        <p14:creationId xmlns:p14="http://schemas.microsoft.com/office/powerpoint/2010/main" val="15399114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4724400"/>
          </a:xfrm>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he-IL" sz="22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שמות</a:t>
            </a:r>
            <a:endParaRPr lang="he-IL"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1"/>
          <p:cNvSpPr txBox="1"/>
          <p:nvPr/>
        </p:nvSpPr>
        <p:spPr>
          <a:xfrm>
            <a:off x="899592" y="5830669"/>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1362813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he-IL" b="1" dirty="0" smtClean="0">
                <a:solidFill>
                  <a:schemeClr val="accent5"/>
                </a:solidFill>
                <a:effectLst>
                  <a:outerShdw blurRad="38100" dist="38100" dir="2700000" algn="tl">
                    <a:srgbClr val="000000">
                      <a:alpha val="43137"/>
                    </a:srgbClr>
                  </a:outerShdw>
                </a:effectLst>
              </a:rPr>
              <a:t>פרק יא – </a:t>
            </a:r>
            <a:r>
              <a:rPr lang="en-GB" b="1" dirty="0" smtClean="0">
                <a:solidFill>
                  <a:schemeClr val="accent5"/>
                </a:solidFill>
                <a:effectLst>
                  <a:outerShdw blurRad="38100" dist="38100" dir="2700000" algn="tl">
                    <a:srgbClr val="000000">
                      <a:alpha val="43137"/>
                    </a:srgbClr>
                  </a:outerShdw>
                </a:effectLst>
              </a:rPr>
              <a:t>News of the Tenth Plague</a:t>
            </a:r>
            <a:endParaRPr lang="he-IL" b="1"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marL="0" indent="0" algn="r" rtl="1">
              <a:buNone/>
            </a:pPr>
            <a:r>
              <a:rPr lang="he-IL" b="1" dirty="0" smtClean="0">
                <a:solidFill>
                  <a:schemeClr val="accent6">
                    <a:lumMod val="75000"/>
                  </a:schemeClr>
                </a:solidFill>
                <a:latin typeface="David" pitchFamily="34" charset="-79"/>
                <a:cs typeface="David" pitchFamily="34" charset="-79"/>
              </a:rPr>
              <a:t>א</a:t>
            </a:r>
            <a:r>
              <a:rPr lang="he-IL" dirty="0" smtClean="0">
                <a:solidFill>
                  <a:schemeClr val="accent6">
                    <a:lumMod val="75000"/>
                  </a:schemeClr>
                </a:solidFill>
                <a:latin typeface="David" pitchFamily="34" charset="-79"/>
                <a:cs typeface="David" pitchFamily="34" charset="-79"/>
              </a:rPr>
              <a:t> </a:t>
            </a:r>
            <a:r>
              <a:rPr lang="he-IL" dirty="0">
                <a:solidFill>
                  <a:schemeClr val="accent6">
                    <a:lumMod val="75000"/>
                  </a:schemeClr>
                </a:solidFill>
                <a:latin typeface="David" pitchFamily="34" charset="-79"/>
                <a:cs typeface="David" pitchFamily="34" charset="-79"/>
              </a:rPr>
              <a:t>וַיֹּאמֶר יְהוָה אֶל-מֹשֶׁה עוֹד נֶגַע אֶחָד אָבִיא עַל-פַּרְעֹה וְעַל-מִצְרַיִם אַחֲרֵי-כֵן יְשַׁלַּח אֶתְכֶם מִזֶּה כְּשַׁלְּחוֹ כָּלָה גָּרֵשׁ יְגָרֵשׁ אֶתְכֶם מִזֶּה. </a:t>
            </a:r>
            <a:endParaRPr lang="he-IL" dirty="0" smtClean="0">
              <a:solidFill>
                <a:schemeClr val="accent6">
                  <a:lumMod val="75000"/>
                </a:schemeClr>
              </a:solidFill>
              <a:latin typeface="David" pitchFamily="34" charset="-79"/>
              <a:cs typeface="David" pitchFamily="34" charset="-79"/>
            </a:endParaRPr>
          </a:p>
          <a:p>
            <a:pPr marL="0" indent="0" algn="ctr">
              <a:buNone/>
            </a:pPr>
            <a:r>
              <a:rPr lang="en-GB" b="1" dirty="0" smtClean="0">
                <a:solidFill>
                  <a:schemeClr val="accent6">
                    <a:lumMod val="75000"/>
                  </a:schemeClr>
                </a:solidFill>
                <a:latin typeface="David" pitchFamily="34" charset="-79"/>
                <a:cs typeface="David" pitchFamily="34" charset="-79"/>
              </a:rPr>
              <a:t>Only now Moshe knows that there will be ten plagues! </a:t>
            </a:r>
          </a:p>
          <a:p>
            <a:pPr marL="0" indent="0" algn="ctr">
              <a:buNone/>
            </a:pPr>
            <a:r>
              <a:rPr lang="en-GB" b="1" dirty="0" smtClean="0">
                <a:solidFill>
                  <a:schemeClr val="accent6">
                    <a:lumMod val="75000"/>
                  </a:schemeClr>
                </a:solidFill>
                <a:latin typeface="David" pitchFamily="34" charset="-79"/>
                <a:cs typeface="David" pitchFamily="34" charset="-79"/>
              </a:rPr>
              <a:t>After the tenth plague, Pharaoh will expel </a:t>
            </a:r>
            <a:r>
              <a:rPr lang="en-GB" b="1" dirty="0" err="1" smtClean="0">
                <a:solidFill>
                  <a:schemeClr val="accent6">
                    <a:lumMod val="75000"/>
                  </a:schemeClr>
                </a:solidFill>
                <a:latin typeface="David" pitchFamily="34" charset="-79"/>
                <a:cs typeface="David" pitchFamily="34" charset="-79"/>
              </a:rPr>
              <a:t>Bnei</a:t>
            </a:r>
            <a:r>
              <a:rPr lang="en-GB" b="1" dirty="0" smtClean="0">
                <a:solidFill>
                  <a:schemeClr val="accent6">
                    <a:lumMod val="75000"/>
                  </a:schemeClr>
                </a:solidFill>
                <a:latin typeface="David" pitchFamily="34" charset="-79"/>
                <a:cs typeface="David" pitchFamily="34" charset="-79"/>
              </a:rPr>
              <a:t> Yisrael.</a:t>
            </a:r>
            <a:endParaRPr lang="he-IL" b="1" dirty="0" smtClean="0">
              <a:solidFill>
                <a:schemeClr val="accent6">
                  <a:lumMod val="75000"/>
                </a:schemeClr>
              </a:solidFill>
              <a:latin typeface="David" pitchFamily="34" charset="-79"/>
              <a:cs typeface="David" pitchFamily="34" charset="-79"/>
            </a:endParaRPr>
          </a:p>
          <a:p>
            <a:pPr marL="0" indent="0" algn="r" rtl="1">
              <a:buNone/>
            </a:pPr>
            <a:endParaRPr lang="he-IL" b="1" dirty="0" smtClean="0">
              <a:latin typeface="David" pitchFamily="34" charset="-79"/>
              <a:cs typeface="David" pitchFamily="34" charset="-79"/>
            </a:endParaRPr>
          </a:p>
          <a:p>
            <a:pPr marL="0" indent="0" algn="r" rtl="1">
              <a:buNone/>
            </a:pPr>
            <a:r>
              <a:rPr lang="he-IL" b="1" dirty="0" smtClean="0">
                <a:solidFill>
                  <a:schemeClr val="accent4">
                    <a:lumMod val="75000"/>
                  </a:schemeClr>
                </a:solidFill>
                <a:latin typeface="David" pitchFamily="34" charset="-79"/>
                <a:cs typeface="David" pitchFamily="34" charset="-79"/>
              </a:rPr>
              <a:t>ב</a:t>
            </a:r>
            <a:r>
              <a:rPr lang="he-IL" dirty="0" smtClean="0">
                <a:solidFill>
                  <a:schemeClr val="accent4">
                    <a:lumMod val="75000"/>
                  </a:schemeClr>
                </a:solidFill>
                <a:latin typeface="David" pitchFamily="34" charset="-79"/>
                <a:cs typeface="David" pitchFamily="34" charset="-79"/>
              </a:rPr>
              <a:t> </a:t>
            </a:r>
            <a:r>
              <a:rPr lang="he-IL" dirty="0">
                <a:solidFill>
                  <a:schemeClr val="accent4">
                    <a:lumMod val="75000"/>
                  </a:schemeClr>
                </a:solidFill>
                <a:latin typeface="David" pitchFamily="34" charset="-79"/>
                <a:cs typeface="David" pitchFamily="34" charset="-79"/>
              </a:rPr>
              <a:t>דַּבֶּר-נָא בְּאָזְנֵי הָעָם וְיִשְׁאֲלוּ אִישׁ מֵאֵת רֵעֵהוּ וְאִשָּׁה מֵאֵת רְעוּתָהּ כְּלֵי-כֶסֶף וּכְלֵי זָהָב</a:t>
            </a:r>
            <a:r>
              <a:rPr lang="he-IL" dirty="0" smtClean="0">
                <a:solidFill>
                  <a:schemeClr val="accent4">
                    <a:lumMod val="75000"/>
                  </a:schemeClr>
                </a:solidFill>
                <a:latin typeface="David" pitchFamily="34" charset="-79"/>
                <a:cs typeface="David" pitchFamily="34" charset="-79"/>
              </a:rPr>
              <a:t>.</a:t>
            </a:r>
          </a:p>
          <a:p>
            <a:pPr marL="0" indent="0" algn="ctr">
              <a:buNone/>
            </a:pPr>
            <a:r>
              <a:rPr lang="en-GB" b="1" dirty="0" smtClean="0">
                <a:solidFill>
                  <a:schemeClr val="accent4">
                    <a:lumMod val="75000"/>
                  </a:schemeClr>
                </a:solidFill>
                <a:latin typeface="David" pitchFamily="34" charset="-79"/>
                <a:cs typeface="David" pitchFamily="34" charset="-79"/>
              </a:rPr>
              <a:t>Once you are being rushed out of Egypt, you need to take advantage and borrow what you can!</a:t>
            </a:r>
            <a:endParaRPr lang="he-IL" b="1" dirty="0">
              <a:solidFill>
                <a:schemeClr val="accent4">
                  <a:lumMod val="75000"/>
                </a:schemeClr>
              </a:solidFill>
              <a:latin typeface="David" pitchFamily="34" charset="-79"/>
              <a:cs typeface="David" pitchFamily="34" charset="-79"/>
            </a:endParaRPr>
          </a:p>
          <a:p>
            <a:pPr marL="0" indent="0" algn="r" rtl="1">
              <a:buNone/>
            </a:pPr>
            <a:r>
              <a:rPr lang="he-IL" b="1" dirty="0" smtClean="0">
                <a:solidFill>
                  <a:schemeClr val="accent4">
                    <a:lumMod val="75000"/>
                  </a:schemeClr>
                </a:solidFill>
                <a:latin typeface="David" pitchFamily="34" charset="-79"/>
                <a:cs typeface="David" pitchFamily="34" charset="-79"/>
              </a:rPr>
              <a:t>ג</a:t>
            </a:r>
            <a:r>
              <a:rPr lang="he-IL" dirty="0" smtClean="0">
                <a:solidFill>
                  <a:schemeClr val="accent4">
                    <a:lumMod val="75000"/>
                  </a:schemeClr>
                </a:solidFill>
                <a:latin typeface="David" pitchFamily="34" charset="-79"/>
                <a:cs typeface="David" pitchFamily="34" charset="-79"/>
              </a:rPr>
              <a:t> </a:t>
            </a:r>
            <a:r>
              <a:rPr lang="he-IL" dirty="0">
                <a:solidFill>
                  <a:schemeClr val="accent4">
                    <a:lumMod val="75000"/>
                  </a:schemeClr>
                </a:solidFill>
                <a:latin typeface="David" pitchFamily="34" charset="-79"/>
                <a:cs typeface="David" pitchFamily="34" charset="-79"/>
              </a:rPr>
              <a:t>וַיִּתֵּן יְהוָה אֶת-חֵן הָעָם בְּעֵינֵי מִצְרָיִם גַּם הָאִישׁ מֹשֶׁה גָּדוֹל מְאֹד בְּאֶרֶץ מִצְרַיִם בְּעֵינֵי עַבְדֵי-פַרְעֹה וּבְעֵינֵי הָעָם.</a:t>
            </a:r>
            <a:endParaRPr lang="en-US" dirty="0">
              <a:solidFill>
                <a:schemeClr val="accent4">
                  <a:lumMod val="75000"/>
                </a:schemeClr>
              </a:solidFill>
              <a:latin typeface="David" pitchFamily="34" charset="-79"/>
              <a:cs typeface="David" pitchFamily="34" charset="-79"/>
            </a:endParaRPr>
          </a:p>
          <a:p>
            <a:pPr marL="0" indent="0">
              <a:buNone/>
            </a:pPr>
            <a:endParaRPr lang="he-IL" dirty="0"/>
          </a:p>
        </p:txBody>
      </p:sp>
    </p:spTree>
    <p:extLst>
      <p:ext uri="{BB962C8B-B14F-4D97-AF65-F5344CB8AC3E}">
        <p14:creationId xmlns:p14="http://schemas.microsoft.com/office/powerpoint/2010/main" val="400489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he-IL" b="1" dirty="0" smtClean="0">
                <a:solidFill>
                  <a:schemeClr val="accent5"/>
                </a:solidFill>
                <a:effectLst>
                  <a:outerShdw blurRad="38100" dist="38100" dir="2700000" algn="tl">
                    <a:srgbClr val="000000">
                      <a:alpha val="43137"/>
                    </a:srgbClr>
                  </a:outerShdw>
                </a:effectLst>
              </a:rPr>
              <a:t>פרק יא – </a:t>
            </a:r>
            <a:r>
              <a:rPr lang="en-GB" b="1" dirty="0" smtClean="0">
                <a:solidFill>
                  <a:schemeClr val="accent5"/>
                </a:solidFill>
                <a:effectLst>
                  <a:outerShdw blurRad="38100" dist="38100" dir="2700000" algn="tl">
                    <a:srgbClr val="000000">
                      <a:alpha val="43137"/>
                    </a:srgbClr>
                  </a:outerShdw>
                </a:effectLst>
              </a:rPr>
              <a:t>Who is Moshe speaking to?</a:t>
            </a:r>
            <a:br>
              <a:rPr lang="en-GB" b="1" dirty="0" smtClean="0">
                <a:solidFill>
                  <a:schemeClr val="accent5"/>
                </a:solidFill>
                <a:effectLst>
                  <a:outerShdw blurRad="38100" dist="38100" dir="2700000" algn="tl">
                    <a:srgbClr val="000000">
                      <a:alpha val="43137"/>
                    </a:srgbClr>
                  </a:outerShdw>
                </a:effectLst>
              </a:rPr>
            </a:br>
            <a:r>
              <a:rPr lang="en-GB" sz="3100" b="1" dirty="0" smtClean="0">
                <a:solidFill>
                  <a:schemeClr val="accent5"/>
                </a:solidFill>
                <a:effectLst>
                  <a:outerShdw blurRad="38100" dist="38100" dir="2700000" algn="tl">
                    <a:srgbClr val="000000">
                      <a:alpha val="43137"/>
                    </a:srgbClr>
                  </a:outerShdw>
                </a:effectLst>
              </a:rPr>
              <a:t>Add speech marks…</a:t>
            </a:r>
            <a:endParaRPr lang="he-IL" sz="3100" b="1"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rot="21600000">
            <a:off x="457200" y="1371600"/>
            <a:ext cx="8229600" cy="4754563"/>
          </a:xfrm>
          <a:noFill/>
        </p:spPr>
        <p:txBody>
          <a:bodyPr>
            <a:normAutofit fontScale="77500" lnSpcReduction="20000"/>
          </a:bodyPr>
          <a:lstStyle/>
          <a:p>
            <a:pPr marL="0" indent="0" algn="r" rtl="1">
              <a:lnSpc>
                <a:spcPct val="115000"/>
              </a:lnSpc>
              <a:spcBef>
                <a:spcPts val="0"/>
              </a:spcBef>
              <a:buNone/>
            </a:pPr>
            <a:r>
              <a:rPr lang="he-IL" sz="1800" b="1" dirty="0">
                <a:solidFill>
                  <a:srgbClr val="889EC2"/>
                </a:solidFill>
                <a:latin typeface="Arial"/>
                <a:ea typeface="Calibri"/>
              </a:rPr>
              <a:t>ד</a:t>
            </a:r>
            <a:r>
              <a:rPr lang="he-IL" dirty="0">
                <a:latin typeface="Arial"/>
                <a:ea typeface="Calibri"/>
                <a:cs typeface="David"/>
              </a:rPr>
              <a:t> וַיֹּאמֶר מֹשֶׁה </a:t>
            </a:r>
            <a:r>
              <a:rPr lang="he-IL" dirty="0" smtClean="0">
                <a:highlight>
                  <a:srgbClr val="00FFFF"/>
                </a:highlight>
                <a:latin typeface="Arial"/>
                <a:ea typeface="Calibri"/>
                <a:cs typeface="David"/>
              </a:rPr>
              <a:t>"</a:t>
            </a:r>
            <a:r>
              <a:rPr lang="he-IL" dirty="0" smtClean="0">
                <a:latin typeface="Arial"/>
                <a:ea typeface="Calibri"/>
                <a:cs typeface="David"/>
              </a:rPr>
              <a:t>כֹּה </a:t>
            </a:r>
            <a:r>
              <a:rPr lang="he-IL" dirty="0">
                <a:latin typeface="Arial"/>
                <a:ea typeface="Calibri"/>
                <a:cs typeface="David"/>
              </a:rPr>
              <a:t>אָמַר יְהוָה: </a:t>
            </a:r>
            <a:r>
              <a:rPr lang="he-IL" dirty="0" smtClean="0">
                <a:highlight>
                  <a:srgbClr val="FFFF00"/>
                </a:highlight>
                <a:latin typeface="Arial"/>
                <a:ea typeface="Calibri"/>
                <a:cs typeface="David"/>
              </a:rPr>
              <a:t>"</a:t>
            </a:r>
            <a:r>
              <a:rPr lang="he-IL" dirty="0" smtClean="0">
                <a:latin typeface="Arial"/>
                <a:ea typeface="Calibri"/>
                <a:cs typeface="David"/>
              </a:rPr>
              <a:t>כַּחֲצֹת </a:t>
            </a:r>
            <a:r>
              <a:rPr lang="he-IL" dirty="0">
                <a:latin typeface="Arial"/>
                <a:ea typeface="Calibri"/>
                <a:cs typeface="David"/>
              </a:rPr>
              <a:t>הַלַּיְלָה אֲנִי יוֹצֵא בְּתוֹךְ מִצְרָיִם. </a:t>
            </a:r>
            <a:endParaRPr lang="en-US" sz="2400" dirty="0">
              <a:ea typeface="Calibri"/>
              <a:cs typeface="Arial"/>
            </a:endParaRPr>
          </a:p>
          <a:p>
            <a:pPr marL="1943100" indent="0" algn="r" rtl="1">
              <a:lnSpc>
                <a:spcPct val="115000"/>
              </a:lnSpc>
              <a:spcBef>
                <a:spcPts val="0"/>
              </a:spcBef>
              <a:buNone/>
            </a:pPr>
            <a:r>
              <a:rPr lang="he-IL" sz="1800" b="1" dirty="0" smtClean="0">
                <a:solidFill>
                  <a:srgbClr val="889EC2"/>
                </a:solidFill>
                <a:latin typeface="Arial"/>
                <a:ea typeface="Calibri"/>
              </a:rPr>
              <a:t>		ה</a:t>
            </a:r>
            <a:r>
              <a:rPr lang="he-IL" dirty="0" smtClean="0">
                <a:latin typeface="Arial"/>
                <a:ea typeface="Calibri"/>
                <a:cs typeface="David"/>
              </a:rPr>
              <a:t> </a:t>
            </a:r>
            <a:r>
              <a:rPr lang="he-IL" dirty="0">
                <a:latin typeface="Arial"/>
                <a:ea typeface="Calibri"/>
                <a:cs typeface="David"/>
              </a:rPr>
              <a:t>וּמֵת כָּל-בְּכוֹר בְּאֶרֶץ מִצְרַיִם מִבְּכוֹר </a:t>
            </a:r>
            <a:r>
              <a:rPr lang="he-IL" dirty="0" smtClean="0">
                <a:latin typeface="Arial"/>
                <a:ea typeface="Calibri"/>
                <a:cs typeface="David"/>
              </a:rPr>
              <a:t>		פַּרְעֹה </a:t>
            </a:r>
            <a:r>
              <a:rPr lang="he-IL" dirty="0">
                <a:latin typeface="Arial"/>
                <a:ea typeface="Calibri"/>
                <a:cs typeface="David"/>
              </a:rPr>
              <a:t>הַיֹּשֵׁב </a:t>
            </a:r>
            <a:r>
              <a:rPr lang="he-IL" dirty="0" smtClean="0">
                <a:latin typeface="Arial"/>
                <a:ea typeface="Calibri"/>
                <a:cs typeface="David"/>
              </a:rPr>
              <a:t>עַל-כִּסְאוֹ </a:t>
            </a:r>
            <a:r>
              <a:rPr lang="he-IL" dirty="0">
                <a:latin typeface="Arial"/>
                <a:ea typeface="Calibri"/>
                <a:cs typeface="David"/>
              </a:rPr>
              <a:t>עַד בְּכוֹר הַשִּׁפְחָה </a:t>
            </a:r>
            <a:r>
              <a:rPr lang="he-IL" dirty="0" smtClean="0">
                <a:latin typeface="Arial"/>
                <a:ea typeface="Calibri"/>
                <a:cs typeface="David"/>
              </a:rPr>
              <a:t>		אֲשֶׁר </a:t>
            </a:r>
            <a:r>
              <a:rPr lang="he-IL" dirty="0">
                <a:latin typeface="Arial"/>
                <a:ea typeface="Calibri"/>
                <a:cs typeface="David"/>
              </a:rPr>
              <a:t>אַחַר הָרֵחָיִם וְכֹל בְּכוֹר </a:t>
            </a:r>
            <a:r>
              <a:rPr lang="he-IL" dirty="0" smtClean="0">
                <a:latin typeface="Arial"/>
                <a:ea typeface="Calibri"/>
                <a:cs typeface="David"/>
              </a:rPr>
              <a:t>בְּהֵמָה</a:t>
            </a:r>
            <a:r>
              <a:rPr lang="he-IL" dirty="0">
                <a:latin typeface="Arial"/>
                <a:ea typeface="Calibri"/>
                <a:cs typeface="David"/>
              </a:rPr>
              <a:t>. </a:t>
            </a:r>
            <a:endParaRPr lang="en-US" sz="2400" dirty="0">
              <a:ea typeface="Calibri"/>
              <a:cs typeface="Arial"/>
            </a:endParaRPr>
          </a:p>
          <a:p>
            <a:pPr marL="1943100" indent="0" algn="r" rtl="1">
              <a:lnSpc>
                <a:spcPct val="115000"/>
              </a:lnSpc>
              <a:spcBef>
                <a:spcPts val="0"/>
              </a:spcBef>
              <a:buNone/>
            </a:pPr>
            <a:r>
              <a:rPr lang="he-IL" sz="1800" b="1" dirty="0" smtClean="0">
                <a:solidFill>
                  <a:srgbClr val="889EC2"/>
                </a:solidFill>
                <a:latin typeface="Arial"/>
                <a:ea typeface="Calibri"/>
              </a:rPr>
              <a:t>		ו</a:t>
            </a:r>
            <a:r>
              <a:rPr lang="he-IL" dirty="0" smtClean="0">
                <a:latin typeface="Arial"/>
                <a:ea typeface="Calibri"/>
                <a:cs typeface="David"/>
              </a:rPr>
              <a:t> </a:t>
            </a:r>
            <a:r>
              <a:rPr lang="he-IL" dirty="0">
                <a:latin typeface="Arial"/>
                <a:ea typeface="Calibri"/>
                <a:cs typeface="David"/>
              </a:rPr>
              <a:t>וְהָיְתָה צְעָקָה גְדֹלָה בְּכָל-אֶרֶץ מִצְרָיִם </a:t>
            </a:r>
            <a:r>
              <a:rPr lang="he-IL" dirty="0" smtClean="0">
                <a:latin typeface="Arial"/>
                <a:ea typeface="Calibri"/>
                <a:cs typeface="David"/>
              </a:rPr>
              <a:t>		אֲשֶׁר כָּמֹהוּ </a:t>
            </a:r>
            <a:r>
              <a:rPr lang="he-IL" dirty="0">
                <a:latin typeface="Arial"/>
                <a:ea typeface="Calibri"/>
                <a:cs typeface="David"/>
              </a:rPr>
              <a:t>לֹא </a:t>
            </a:r>
            <a:r>
              <a:rPr lang="he-IL" dirty="0" smtClean="0">
                <a:latin typeface="Arial"/>
                <a:ea typeface="Calibri"/>
                <a:cs typeface="David"/>
              </a:rPr>
              <a:t>נִהְיָתָה וְכָמֹהוּ </a:t>
            </a:r>
            <a:r>
              <a:rPr lang="he-IL" dirty="0">
                <a:latin typeface="Arial"/>
                <a:ea typeface="Calibri"/>
                <a:cs typeface="David"/>
              </a:rPr>
              <a:t>לֹא תֹסִף. </a:t>
            </a:r>
            <a:endParaRPr lang="en-US" sz="2400" dirty="0">
              <a:ea typeface="Calibri"/>
              <a:cs typeface="Arial"/>
            </a:endParaRPr>
          </a:p>
          <a:p>
            <a:pPr marL="1943100" indent="0" algn="r" rtl="1">
              <a:lnSpc>
                <a:spcPct val="115000"/>
              </a:lnSpc>
              <a:spcBef>
                <a:spcPts val="0"/>
              </a:spcBef>
              <a:buNone/>
            </a:pPr>
            <a:r>
              <a:rPr lang="he-IL" sz="1800" b="1" dirty="0" smtClean="0">
                <a:solidFill>
                  <a:srgbClr val="889EC2"/>
                </a:solidFill>
                <a:latin typeface="Arial"/>
                <a:ea typeface="Calibri"/>
              </a:rPr>
              <a:t>	ז</a:t>
            </a:r>
            <a:r>
              <a:rPr lang="he-IL" dirty="0" smtClean="0">
                <a:latin typeface="Arial"/>
                <a:ea typeface="Calibri"/>
                <a:cs typeface="David"/>
              </a:rPr>
              <a:t> </a:t>
            </a:r>
            <a:r>
              <a:rPr lang="he-IL" dirty="0">
                <a:latin typeface="Arial"/>
                <a:ea typeface="Calibri"/>
                <a:cs typeface="David"/>
              </a:rPr>
              <a:t>וּלְכֹל בְּנֵי יִשְׂרָאֵל לֹא יֶחֱרַץ-כֶּלֶב לְשֹׁנוֹ לְמֵאִישׁ </a:t>
            </a:r>
            <a:r>
              <a:rPr lang="he-IL" dirty="0" smtClean="0">
                <a:latin typeface="Arial"/>
                <a:ea typeface="Calibri"/>
                <a:cs typeface="David"/>
              </a:rPr>
              <a:t>	וְעַד-בְּהֵמָה לְמַעַן </a:t>
            </a:r>
            <a:r>
              <a:rPr lang="he-IL" dirty="0">
                <a:latin typeface="Arial"/>
                <a:ea typeface="Calibri"/>
                <a:cs typeface="David"/>
              </a:rPr>
              <a:t>תֵּדְעוּן אֲשֶׁר יַפְלֶה </a:t>
            </a:r>
            <a:r>
              <a:rPr lang="he-IL" dirty="0">
                <a:highlight>
                  <a:srgbClr val="FFFF00"/>
                </a:highlight>
                <a:latin typeface="Arial"/>
                <a:ea typeface="Calibri"/>
                <a:cs typeface="David"/>
              </a:rPr>
              <a:t>יְהוָה</a:t>
            </a:r>
            <a:r>
              <a:rPr lang="he-IL" dirty="0">
                <a:latin typeface="Arial"/>
                <a:ea typeface="Calibri"/>
                <a:cs typeface="David"/>
              </a:rPr>
              <a:t> בֵּין </a:t>
            </a:r>
            <a:r>
              <a:rPr lang="he-IL" dirty="0" smtClean="0">
                <a:latin typeface="Arial"/>
                <a:ea typeface="Calibri"/>
                <a:cs typeface="David"/>
              </a:rPr>
              <a:t>	מִצְרַיִם </a:t>
            </a:r>
            <a:r>
              <a:rPr lang="he-IL" dirty="0">
                <a:latin typeface="Arial"/>
                <a:ea typeface="Calibri"/>
                <a:cs typeface="David"/>
              </a:rPr>
              <a:t>וּבֵין יִשְׂרָאֵל. </a:t>
            </a:r>
            <a:endParaRPr lang="en-US" sz="2400" dirty="0">
              <a:ea typeface="Calibri"/>
              <a:cs typeface="Arial"/>
            </a:endParaRPr>
          </a:p>
          <a:p>
            <a:pPr marL="571500" indent="0" algn="r" rtl="1">
              <a:lnSpc>
                <a:spcPct val="115000"/>
              </a:lnSpc>
              <a:spcBef>
                <a:spcPts val="0"/>
              </a:spcBef>
              <a:buNone/>
            </a:pPr>
            <a:r>
              <a:rPr lang="he-IL" sz="1600" b="1" dirty="0" smtClean="0">
                <a:solidFill>
                  <a:srgbClr val="889EC2"/>
                </a:solidFill>
                <a:latin typeface="Arial"/>
                <a:ea typeface="Calibri"/>
              </a:rPr>
              <a:t>		ח</a:t>
            </a:r>
            <a:r>
              <a:rPr lang="he-IL" sz="3600" dirty="0" smtClean="0">
                <a:latin typeface="Arial"/>
                <a:ea typeface="Calibri"/>
                <a:cs typeface="David"/>
              </a:rPr>
              <a:t> </a:t>
            </a:r>
            <a:r>
              <a:rPr lang="he-IL" sz="3600" dirty="0">
                <a:latin typeface="Arial"/>
                <a:ea typeface="Calibri"/>
                <a:cs typeface="David"/>
              </a:rPr>
              <a:t>וְיָרְדוּ כָל-עֲבָדֶיךָ אֵלֶּה </a:t>
            </a:r>
            <a:r>
              <a:rPr lang="he-IL" sz="3600" b="1" dirty="0">
                <a:solidFill>
                  <a:srgbClr val="4BACC6"/>
                </a:solidFill>
                <a:latin typeface="Arial"/>
                <a:ea typeface="Calibri"/>
                <a:cs typeface="David"/>
              </a:rPr>
              <a:t>אֵלַי</a:t>
            </a:r>
            <a:r>
              <a:rPr lang="he-IL" sz="3600" dirty="0">
                <a:solidFill>
                  <a:srgbClr val="4BACC6"/>
                </a:solidFill>
                <a:latin typeface="Arial"/>
                <a:ea typeface="Calibri"/>
                <a:cs typeface="David"/>
              </a:rPr>
              <a:t> </a:t>
            </a:r>
            <a:r>
              <a:rPr lang="he-IL" sz="3600" dirty="0">
                <a:latin typeface="Arial"/>
                <a:ea typeface="Calibri"/>
                <a:cs typeface="David"/>
              </a:rPr>
              <a:t>וְהִשְׁתַּחֲווּ-</a:t>
            </a:r>
            <a:r>
              <a:rPr lang="he-IL" sz="3600" b="1" dirty="0">
                <a:solidFill>
                  <a:srgbClr val="4BACC6"/>
                </a:solidFill>
                <a:latin typeface="Arial"/>
                <a:ea typeface="Calibri"/>
                <a:cs typeface="David"/>
              </a:rPr>
              <a:t>לִי</a:t>
            </a:r>
            <a:r>
              <a:rPr lang="he-IL" sz="3600" dirty="0">
                <a:solidFill>
                  <a:srgbClr val="4BACC6"/>
                </a:solidFill>
                <a:latin typeface="Arial"/>
                <a:ea typeface="Calibri"/>
                <a:cs typeface="David"/>
              </a:rPr>
              <a:t> </a:t>
            </a:r>
            <a:r>
              <a:rPr lang="he-IL" sz="3600" dirty="0">
                <a:latin typeface="Arial"/>
                <a:ea typeface="Calibri"/>
                <a:cs typeface="David"/>
              </a:rPr>
              <a:t>לֵאמֹר צֵא </a:t>
            </a:r>
            <a:r>
              <a:rPr lang="he-IL" sz="3600" dirty="0" smtClean="0">
                <a:latin typeface="Arial"/>
                <a:ea typeface="Calibri"/>
                <a:cs typeface="David"/>
              </a:rPr>
              <a:t>		</a:t>
            </a:r>
            <a:r>
              <a:rPr lang="he-IL" sz="3600" b="1" dirty="0" smtClean="0">
                <a:solidFill>
                  <a:srgbClr val="4BACC6"/>
                </a:solidFill>
                <a:latin typeface="Arial"/>
                <a:ea typeface="Calibri"/>
                <a:cs typeface="David"/>
              </a:rPr>
              <a:t>אַתָּה</a:t>
            </a:r>
            <a:r>
              <a:rPr lang="he-IL" sz="3600" dirty="0" smtClean="0">
                <a:solidFill>
                  <a:srgbClr val="4BACC6"/>
                </a:solidFill>
                <a:latin typeface="Arial"/>
                <a:ea typeface="Calibri"/>
                <a:cs typeface="David"/>
              </a:rPr>
              <a:t> </a:t>
            </a:r>
            <a:r>
              <a:rPr lang="he-IL" sz="3600" dirty="0">
                <a:latin typeface="Arial"/>
                <a:ea typeface="Calibri"/>
                <a:cs typeface="David"/>
              </a:rPr>
              <a:t>וְכָל-הָעָם אֲשֶׁר-בְּרַגְלֶיךָ וְאַחֲרֵי-כֵן </a:t>
            </a:r>
            <a:r>
              <a:rPr lang="he-IL" sz="3600" dirty="0" smtClean="0">
                <a:latin typeface="Arial"/>
                <a:ea typeface="Calibri"/>
                <a:cs typeface="David"/>
              </a:rPr>
              <a:t>אֵצֵא </a:t>
            </a:r>
            <a:endParaRPr lang="en-US" sz="2400" dirty="0">
              <a:ea typeface="Calibri"/>
              <a:cs typeface="Arial"/>
            </a:endParaRPr>
          </a:p>
          <a:p>
            <a:pPr marL="571500" indent="0" algn="r" rtl="1">
              <a:lnSpc>
                <a:spcPct val="115000"/>
              </a:lnSpc>
              <a:spcBef>
                <a:spcPts val="0"/>
              </a:spcBef>
              <a:buNone/>
            </a:pPr>
            <a:r>
              <a:rPr lang="he-IL" sz="3600" b="1" dirty="0">
                <a:solidFill>
                  <a:schemeClr val="accent4"/>
                </a:solidFill>
                <a:latin typeface="Arial"/>
                <a:ea typeface="Calibri"/>
                <a:cs typeface="David"/>
              </a:rPr>
              <a:t>וַיֵּצֵא מֵעִם-פַּרְעֹה בָּחֳרִי-אָף. </a:t>
            </a:r>
            <a:endParaRPr lang="en-US" sz="2400" dirty="0">
              <a:solidFill>
                <a:schemeClr val="accent4"/>
              </a:solidFill>
              <a:ea typeface="Calibri"/>
              <a:cs typeface="Arial"/>
            </a:endParaRPr>
          </a:p>
        </p:txBody>
      </p:sp>
      <p:sp>
        <p:nvSpPr>
          <p:cNvPr id="4" name="Left Arrow Callout 3"/>
          <p:cNvSpPr/>
          <p:nvPr/>
        </p:nvSpPr>
        <p:spPr>
          <a:xfrm>
            <a:off x="6045200" y="3276600"/>
            <a:ext cx="2895600" cy="1524000"/>
          </a:xfrm>
          <a:prstGeom prst="lef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GB" sz="2000" dirty="0" smtClean="0">
                <a:solidFill>
                  <a:schemeClr val="tx1"/>
                </a:solidFill>
              </a:rPr>
              <a:t>Change to third person but connected to previous </a:t>
            </a:r>
            <a:r>
              <a:rPr lang="en-GB" sz="2000" dirty="0" err="1" smtClean="0">
                <a:solidFill>
                  <a:schemeClr val="tx1"/>
                </a:solidFill>
              </a:rPr>
              <a:t>pasuk</a:t>
            </a:r>
            <a:endParaRPr lang="he-IL" sz="2000" dirty="0">
              <a:solidFill>
                <a:schemeClr val="tx1"/>
              </a:solidFill>
            </a:endParaRPr>
          </a:p>
        </p:txBody>
      </p:sp>
    </p:spTree>
    <p:extLst>
      <p:ext uri="{BB962C8B-B14F-4D97-AF65-F5344CB8AC3E}">
        <p14:creationId xmlns:p14="http://schemas.microsoft.com/office/powerpoint/2010/main" val="121155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1+#ppt_w/2"/>
                                          </p:val>
                                        </p:tav>
                                        <p:tav tm="100000">
                                          <p:val>
                                            <p:strVal val="#ppt_x"/>
                                          </p:val>
                                        </p:tav>
                                      </p:tavLst>
                                    </p:anim>
                                    <p:anim calcmode="lin" valueType="num">
                                      <p:cBhvr additive="base">
                                        <p:cTn id="2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right)">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0"/>
            <a:ext cx="8229600" cy="914400"/>
          </a:xfrm>
        </p:spPr>
        <p:txBody>
          <a:bodyPr>
            <a:normAutofit/>
          </a:bodyPr>
          <a:lstStyle/>
          <a:p>
            <a:r>
              <a:rPr lang="en-GB" sz="3200" b="1" dirty="0" smtClean="0">
                <a:solidFill>
                  <a:schemeClr val="accent5"/>
                </a:solidFill>
                <a:effectLst>
                  <a:outerShdw blurRad="38100" dist="38100" dir="2700000" algn="tl">
                    <a:srgbClr val="000000">
                      <a:alpha val="43137"/>
                    </a:srgbClr>
                  </a:outerShdw>
                </a:effectLst>
              </a:rPr>
              <a:t>When did Moshe leave </a:t>
            </a:r>
            <a:r>
              <a:rPr lang="en-GB" sz="3200" b="1" dirty="0" err="1" smtClean="0">
                <a:solidFill>
                  <a:schemeClr val="accent5"/>
                </a:solidFill>
                <a:effectLst>
                  <a:outerShdw blurRad="38100" dist="38100" dir="2700000" algn="tl">
                    <a:srgbClr val="000000">
                      <a:alpha val="43137"/>
                    </a:srgbClr>
                  </a:outerShdw>
                </a:effectLst>
              </a:rPr>
              <a:t>Pharoah</a:t>
            </a:r>
            <a:r>
              <a:rPr lang="en-GB" sz="3200" b="1" dirty="0" smtClean="0">
                <a:solidFill>
                  <a:schemeClr val="accent5"/>
                </a:solidFill>
                <a:effectLst>
                  <a:outerShdw blurRad="38100" dist="38100" dir="2700000" algn="tl">
                    <a:srgbClr val="000000">
                      <a:alpha val="43137"/>
                    </a:srgbClr>
                  </a:outerShdw>
                </a:effectLst>
              </a:rPr>
              <a:t>?</a:t>
            </a:r>
            <a:endParaRPr lang="he-IL" sz="3200" b="1"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762000"/>
            <a:ext cx="8686800" cy="5364163"/>
          </a:xfrm>
        </p:spPr>
        <p:txBody>
          <a:bodyPr>
            <a:noAutofit/>
          </a:bodyPr>
          <a:lstStyle/>
          <a:p>
            <a:pPr marL="0" indent="0" algn="r" rtl="1">
              <a:buNone/>
            </a:pPr>
            <a:r>
              <a:rPr lang="he-IL" sz="2000" b="1" u="sng" dirty="0" smtClean="0">
                <a:latin typeface="David" pitchFamily="34" charset="-79"/>
                <a:cs typeface="David" pitchFamily="34" charset="-79"/>
              </a:rPr>
              <a:t>פרק י</a:t>
            </a:r>
          </a:p>
          <a:p>
            <a:pPr marL="0" indent="0" algn="r" rtl="1">
              <a:buNone/>
            </a:pPr>
            <a:r>
              <a:rPr lang="he-IL" sz="2000" b="1" dirty="0">
                <a:latin typeface="David" pitchFamily="34" charset="-79"/>
                <a:cs typeface="David" pitchFamily="34" charset="-79"/>
              </a:rPr>
              <a:t>כח</a:t>
            </a:r>
            <a:r>
              <a:rPr lang="he-IL" sz="2000" dirty="0">
                <a:latin typeface="David" pitchFamily="34" charset="-79"/>
                <a:cs typeface="David" pitchFamily="34" charset="-79"/>
              </a:rPr>
              <a:t> וַיֹּאמֶר-לוֹ פַרְעֹה לֵךְ מֵעָלָי הִשָּׁמֶר לְךָ אַל-תֹּסֶף רְאוֹת פָּנַי כִּי בְּיוֹם רְאֹתְךָ פָנַי תָּמוּת. </a:t>
            </a:r>
            <a:r>
              <a:rPr lang="he-IL" sz="2000" b="1" dirty="0" smtClean="0">
                <a:latin typeface="David" pitchFamily="34" charset="-79"/>
                <a:cs typeface="David" pitchFamily="34" charset="-79"/>
              </a:rPr>
              <a:t>כט</a:t>
            </a:r>
            <a:r>
              <a:rPr lang="he-IL" sz="2000" dirty="0" smtClean="0">
                <a:latin typeface="David" pitchFamily="34" charset="-79"/>
                <a:cs typeface="David" pitchFamily="34" charset="-79"/>
              </a:rPr>
              <a:t> </a:t>
            </a:r>
            <a:r>
              <a:rPr lang="he-IL" sz="2000" b="1" dirty="0">
                <a:solidFill>
                  <a:schemeClr val="accent4"/>
                </a:solidFill>
                <a:latin typeface="David" pitchFamily="34" charset="-79"/>
                <a:cs typeface="David" pitchFamily="34" charset="-79"/>
              </a:rPr>
              <a:t>וַיֹּאמֶר מֹשֶׁה כֵּן דִּבַּרְתָּ לֹא-אֹסִף עוֹד רְאוֹת פָּנֶיךָ</a:t>
            </a:r>
            <a:r>
              <a:rPr lang="he-IL" sz="2000" b="1" dirty="0" smtClean="0">
                <a:solidFill>
                  <a:schemeClr val="accent4"/>
                </a:solidFill>
                <a:latin typeface="David" pitchFamily="34" charset="-79"/>
                <a:cs typeface="David" pitchFamily="34" charset="-79"/>
              </a:rPr>
              <a:t>.</a:t>
            </a:r>
          </a:p>
          <a:p>
            <a:pPr marL="0" indent="0" algn="r" rtl="1">
              <a:buNone/>
            </a:pPr>
            <a:r>
              <a:rPr lang="he-IL" sz="2000" b="1" u="sng" dirty="0" smtClean="0">
                <a:latin typeface="David" pitchFamily="34" charset="-79"/>
                <a:cs typeface="David" pitchFamily="34" charset="-79"/>
              </a:rPr>
              <a:t>פרק יא</a:t>
            </a:r>
            <a:endParaRPr lang="he-IL" sz="2000" u="sng" dirty="0" smtClean="0">
              <a:latin typeface="David" pitchFamily="34" charset="-79"/>
              <a:cs typeface="David" pitchFamily="34" charset="-79"/>
            </a:endParaRPr>
          </a:p>
          <a:p>
            <a:pPr marL="0" indent="0" algn="r" rtl="1">
              <a:buNone/>
            </a:pPr>
            <a:r>
              <a:rPr lang="he-IL" sz="2000" b="1" dirty="0" smtClean="0">
                <a:solidFill>
                  <a:schemeClr val="accent6"/>
                </a:solidFill>
                <a:latin typeface="David" pitchFamily="34" charset="-79"/>
                <a:cs typeface="David" pitchFamily="34" charset="-79"/>
              </a:rPr>
              <a:t>(א-ג)</a:t>
            </a:r>
          </a:p>
          <a:p>
            <a:pPr marL="0" indent="0" algn="r" rtl="1">
              <a:buNone/>
            </a:pPr>
            <a:r>
              <a:rPr lang="he-IL" sz="2000" b="1" dirty="0" smtClean="0">
                <a:latin typeface="David" pitchFamily="34" charset="-79"/>
                <a:cs typeface="David" pitchFamily="34" charset="-79"/>
              </a:rPr>
              <a:t>ד</a:t>
            </a:r>
            <a:r>
              <a:rPr lang="he-IL" sz="2000" dirty="0" smtClean="0">
                <a:latin typeface="David" pitchFamily="34" charset="-79"/>
                <a:cs typeface="David" pitchFamily="34" charset="-79"/>
              </a:rPr>
              <a:t> </a:t>
            </a:r>
            <a:r>
              <a:rPr lang="he-IL" sz="2000" dirty="0">
                <a:latin typeface="David" pitchFamily="34" charset="-79"/>
                <a:cs typeface="David" pitchFamily="34" charset="-79"/>
              </a:rPr>
              <a:t>וַיֹּאמֶר מֹשֶׁה </a:t>
            </a:r>
            <a:r>
              <a:rPr lang="he-IL" sz="2000" dirty="0" smtClean="0">
                <a:latin typeface="David" pitchFamily="34" charset="-79"/>
                <a:cs typeface="David" pitchFamily="34" charset="-79"/>
              </a:rPr>
              <a:t>כֹּה </a:t>
            </a:r>
            <a:r>
              <a:rPr lang="he-IL" sz="2000" dirty="0">
                <a:latin typeface="David" pitchFamily="34" charset="-79"/>
                <a:cs typeface="David" pitchFamily="34" charset="-79"/>
              </a:rPr>
              <a:t>אָמַר </a:t>
            </a:r>
            <a:r>
              <a:rPr lang="he-IL" sz="2000" dirty="0" smtClean="0">
                <a:latin typeface="David" pitchFamily="34" charset="-79"/>
                <a:cs typeface="David" pitchFamily="34" charset="-79"/>
              </a:rPr>
              <a:t>יְהוָה כַּחֲצֹת </a:t>
            </a:r>
            <a:r>
              <a:rPr lang="he-IL" sz="2000" dirty="0">
                <a:latin typeface="David" pitchFamily="34" charset="-79"/>
                <a:cs typeface="David" pitchFamily="34" charset="-79"/>
              </a:rPr>
              <a:t>הַלַּיְלָה אֲנִי יוֹצֵא בְּתוֹךְ מִצְרָיִם. </a:t>
            </a:r>
            <a:r>
              <a:rPr lang="he-IL" sz="2000" b="1" dirty="0" smtClean="0">
                <a:latin typeface="David" pitchFamily="34" charset="-79"/>
                <a:cs typeface="David" pitchFamily="34" charset="-79"/>
              </a:rPr>
              <a:t>ה</a:t>
            </a:r>
            <a:r>
              <a:rPr lang="he-IL" sz="2000" dirty="0" smtClean="0">
                <a:latin typeface="David" pitchFamily="34" charset="-79"/>
                <a:cs typeface="David" pitchFamily="34" charset="-79"/>
              </a:rPr>
              <a:t> </a:t>
            </a:r>
            <a:r>
              <a:rPr lang="he-IL" sz="2000" dirty="0">
                <a:latin typeface="David" pitchFamily="34" charset="-79"/>
                <a:cs typeface="David" pitchFamily="34" charset="-79"/>
              </a:rPr>
              <a:t>וּמֵת כָּל-בְּכוֹר בְּאֶרֶץ מִצְרַיִם מִבְּכוֹר פַּרְעֹה הַיֹּשֵׁב עַל-כִּסְאוֹ עַד בְּכוֹר הַשִּׁפְחָה אֲשֶׁר אַחַר הָרֵחָיִם וְכֹל בְּכוֹר בְּהֵמָה. </a:t>
            </a:r>
            <a:r>
              <a:rPr lang="he-IL" sz="2000" b="1" dirty="0" smtClean="0">
                <a:latin typeface="David" pitchFamily="34" charset="-79"/>
                <a:cs typeface="David" pitchFamily="34" charset="-79"/>
              </a:rPr>
              <a:t>ו</a:t>
            </a:r>
            <a:r>
              <a:rPr lang="he-IL" sz="2000" dirty="0" smtClean="0">
                <a:latin typeface="David" pitchFamily="34" charset="-79"/>
                <a:cs typeface="David" pitchFamily="34" charset="-79"/>
              </a:rPr>
              <a:t> </a:t>
            </a:r>
            <a:r>
              <a:rPr lang="he-IL" sz="2000" dirty="0">
                <a:latin typeface="David" pitchFamily="34" charset="-79"/>
                <a:cs typeface="David" pitchFamily="34" charset="-79"/>
              </a:rPr>
              <a:t>וְהָיְתָה צְעָקָה גְדֹלָה בְּכָל-אֶרֶץ מִצְרָיִם אֲשֶׁר כָּמֹהוּ לֹא נִהְיָתָה וְכָמֹהוּ לֹא תֹסִף. </a:t>
            </a:r>
            <a:r>
              <a:rPr lang="he-IL" sz="2000" b="1" dirty="0" smtClean="0">
                <a:latin typeface="David" pitchFamily="34" charset="-79"/>
                <a:cs typeface="David" pitchFamily="34" charset="-79"/>
              </a:rPr>
              <a:t>ז</a:t>
            </a:r>
            <a:r>
              <a:rPr lang="he-IL" sz="2000" dirty="0" smtClean="0">
                <a:latin typeface="David" pitchFamily="34" charset="-79"/>
                <a:cs typeface="David" pitchFamily="34" charset="-79"/>
              </a:rPr>
              <a:t> </a:t>
            </a:r>
            <a:r>
              <a:rPr lang="he-IL" sz="2000" dirty="0">
                <a:latin typeface="David" pitchFamily="34" charset="-79"/>
                <a:cs typeface="David" pitchFamily="34" charset="-79"/>
              </a:rPr>
              <a:t>וּלְכֹל בְּנֵי יִשְׂרָאֵל לֹא יֶחֱרַץ-כֶּלֶב לְשֹׁנוֹ לְמֵאִישׁ וְעַד-בְּהֵמָה לְמַעַן תֵּדְעוּן אֲשֶׁר יַפְלֶה יְהוָה בֵּין מִצְרַיִם וּבֵין יִשְׂרָאֵל. </a:t>
            </a:r>
            <a:r>
              <a:rPr lang="he-IL" sz="2000" b="1" dirty="0" smtClean="0">
                <a:latin typeface="David" pitchFamily="34" charset="-79"/>
                <a:cs typeface="David" pitchFamily="34" charset="-79"/>
              </a:rPr>
              <a:t>ח</a:t>
            </a:r>
            <a:r>
              <a:rPr lang="he-IL" sz="2000" dirty="0" smtClean="0">
                <a:latin typeface="David" pitchFamily="34" charset="-79"/>
                <a:cs typeface="David" pitchFamily="34" charset="-79"/>
              </a:rPr>
              <a:t> </a:t>
            </a:r>
            <a:r>
              <a:rPr lang="he-IL" sz="2000" dirty="0">
                <a:latin typeface="David" pitchFamily="34" charset="-79"/>
                <a:cs typeface="David" pitchFamily="34" charset="-79"/>
              </a:rPr>
              <a:t>וְיָרְדוּ כָל-עֲבָדֶיךָ אֵלֶּה אֵלַי וְהִשְׁתַּחֲווּ-לִי לֵאמֹר צֵא אַתָּה וְכָל-הָעָם אֲשֶׁר-בְּרַגְלֶיךָ וְאַחֲרֵי-כֵן אֵצֵא </a:t>
            </a:r>
            <a:r>
              <a:rPr lang="he-IL" sz="2000" b="1" dirty="0" smtClean="0">
                <a:solidFill>
                  <a:schemeClr val="accent4">
                    <a:lumMod val="75000"/>
                  </a:schemeClr>
                </a:solidFill>
                <a:latin typeface="David" pitchFamily="34" charset="-79"/>
                <a:cs typeface="David" pitchFamily="34" charset="-79"/>
              </a:rPr>
              <a:t>וַיֵּצֵא </a:t>
            </a:r>
            <a:r>
              <a:rPr lang="he-IL" sz="2000" b="1" dirty="0">
                <a:solidFill>
                  <a:schemeClr val="accent4">
                    <a:lumMod val="75000"/>
                  </a:schemeClr>
                </a:solidFill>
                <a:latin typeface="David" pitchFamily="34" charset="-79"/>
                <a:cs typeface="David" pitchFamily="34" charset="-79"/>
              </a:rPr>
              <a:t>מֵעִם-פַּרְעֹה בָּחֳרִי-אָף</a:t>
            </a:r>
            <a:r>
              <a:rPr lang="he-IL" sz="2000" dirty="0">
                <a:latin typeface="David" pitchFamily="34" charset="-79"/>
                <a:cs typeface="David" pitchFamily="34" charset="-79"/>
              </a:rPr>
              <a:t>. </a:t>
            </a:r>
            <a:endParaRPr lang="en-US" sz="2000" dirty="0">
              <a:latin typeface="David" pitchFamily="34" charset="-79"/>
              <a:cs typeface="David" pitchFamily="34" charset="-79"/>
            </a:endParaRPr>
          </a:p>
          <a:p>
            <a:pPr marL="0" indent="0" algn="ctr">
              <a:buNone/>
            </a:pPr>
            <a:r>
              <a:rPr lang="en-GB" sz="2000" b="1" dirty="0" smtClean="0">
                <a:solidFill>
                  <a:schemeClr val="accent4">
                    <a:lumMod val="75000"/>
                  </a:schemeClr>
                </a:solidFill>
                <a:latin typeface="David" pitchFamily="34" charset="-79"/>
                <a:cs typeface="David" pitchFamily="34" charset="-79"/>
              </a:rPr>
              <a:t>Moshe is speaking to Pharaoh. </a:t>
            </a:r>
          </a:p>
          <a:p>
            <a:pPr marL="0" indent="0" algn="ctr">
              <a:buNone/>
            </a:pPr>
            <a:r>
              <a:rPr lang="en-GB" sz="2000" b="1" dirty="0" smtClean="0">
                <a:solidFill>
                  <a:schemeClr val="accent4">
                    <a:lumMod val="75000"/>
                  </a:schemeClr>
                </a:solidFill>
                <a:latin typeface="David" pitchFamily="34" charset="-79"/>
                <a:cs typeface="David" pitchFamily="34" charset="-79"/>
              </a:rPr>
              <a:t>Next time </a:t>
            </a:r>
            <a:r>
              <a:rPr lang="en-GB" sz="2000" b="1" i="1" dirty="0" smtClean="0">
                <a:solidFill>
                  <a:schemeClr val="accent4">
                    <a:lumMod val="75000"/>
                  </a:schemeClr>
                </a:solidFill>
                <a:latin typeface="David" pitchFamily="34" charset="-79"/>
                <a:cs typeface="David" pitchFamily="34" charset="-79"/>
              </a:rPr>
              <a:t>Moshe</a:t>
            </a:r>
            <a:r>
              <a:rPr lang="en-GB" sz="2000" b="1" dirty="0" smtClean="0">
                <a:solidFill>
                  <a:schemeClr val="accent4">
                    <a:lumMod val="75000"/>
                  </a:schemeClr>
                </a:solidFill>
                <a:latin typeface="David" pitchFamily="34" charset="-79"/>
                <a:cs typeface="David" pitchFamily="34" charset="-79"/>
              </a:rPr>
              <a:t> won’t come to </a:t>
            </a:r>
            <a:r>
              <a:rPr lang="en-GB" sz="2000" b="1" i="1" dirty="0" smtClean="0">
                <a:solidFill>
                  <a:schemeClr val="accent4">
                    <a:lumMod val="75000"/>
                  </a:schemeClr>
                </a:solidFill>
                <a:latin typeface="David" pitchFamily="34" charset="-79"/>
                <a:cs typeface="David" pitchFamily="34" charset="-79"/>
              </a:rPr>
              <a:t>Pharaoh, </a:t>
            </a:r>
            <a:r>
              <a:rPr lang="en-GB" sz="2000" b="1" dirty="0" smtClean="0">
                <a:solidFill>
                  <a:schemeClr val="accent4">
                    <a:lumMod val="75000"/>
                  </a:schemeClr>
                </a:solidFill>
                <a:latin typeface="David" pitchFamily="34" charset="-79"/>
                <a:cs typeface="David" pitchFamily="34" charset="-79"/>
              </a:rPr>
              <a:t>next time </a:t>
            </a:r>
            <a:r>
              <a:rPr lang="en-GB" sz="2000" b="1" i="1" dirty="0" smtClean="0">
                <a:solidFill>
                  <a:schemeClr val="accent4">
                    <a:lumMod val="75000"/>
                  </a:schemeClr>
                </a:solidFill>
                <a:latin typeface="David" pitchFamily="34" charset="-79"/>
                <a:cs typeface="David" pitchFamily="34" charset="-79"/>
              </a:rPr>
              <a:t>Pharaoh</a:t>
            </a:r>
            <a:r>
              <a:rPr lang="en-GB" sz="2000" b="1" dirty="0" smtClean="0">
                <a:solidFill>
                  <a:schemeClr val="accent4">
                    <a:lumMod val="75000"/>
                  </a:schemeClr>
                </a:solidFill>
                <a:latin typeface="David" pitchFamily="34" charset="-79"/>
                <a:cs typeface="David" pitchFamily="34" charset="-79"/>
              </a:rPr>
              <a:t> will go to </a:t>
            </a:r>
            <a:r>
              <a:rPr lang="en-GB" sz="2000" b="1" i="1" dirty="0" smtClean="0">
                <a:solidFill>
                  <a:schemeClr val="accent4">
                    <a:lumMod val="75000"/>
                  </a:schemeClr>
                </a:solidFill>
                <a:latin typeface="David" pitchFamily="34" charset="-79"/>
                <a:cs typeface="David" pitchFamily="34" charset="-79"/>
              </a:rPr>
              <a:t>Moshe</a:t>
            </a:r>
            <a:r>
              <a:rPr lang="en-GB" sz="2000" b="1" dirty="0" smtClean="0">
                <a:solidFill>
                  <a:schemeClr val="accent4">
                    <a:lumMod val="75000"/>
                  </a:schemeClr>
                </a:solidFill>
                <a:latin typeface="David" pitchFamily="34" charset="-79"/>
                <a:cs typeface="David" pitchFamily="34" charset="-79"/>
              </a:rPr>
              <a:t>.</a:t>
            </a:r>
            <a:endParaRPr lang="en-US" sz="2000" b="1" dirty="0">
              <a:solidFill>
                <a:schemeClr val="accent4">
                  <a:lumMod val="75000"/>
                </a:schemeClr>
              </a:solidFill>
              <a:latin typeface="David" pitchFamily="34" charset="-79"/>
              <a:cs typeface="David" pitchFamily="34" charset="-79"/>
            </a:endParaRPr>
          </a:p>
          <a:p>
            <a:pPr marL="0" indent="0" algn="r" rtl="1">
              <a:buNone/>
            </a:pPr>
            <a:r>
              <a:rPr lang="he-IL" sz="2000" b="1" u="sng" dirty="0" smtClean="0">
                <a:latin typeface="David" pitchFamily="34" charset="-79"/>
                <a:cs typeface="David" pitchFamily="34" charset="-79"/>
              </a:rPr>
              <a:t>פרק יב</a:t>
            </a:r>
          </a:p>
          <a:p>
            <a:pPr marL="0" indent="0" algn="r" rtl="1">
              <a:buNone/>
            </a:pPr>
            <a:r>
              <a:rPr lang="he-IL" sz="2000" b="1" dirty="0" smtClean="0">
                <a:latin typeface="David" pitchFamily="34" charset="-79"/>
                <a:cs typeface="David" pitchFamily="34" charset="-79"/>
              </a:rPr>
              <a:t>לא</a:t>
            </a:r>
            <a:r>
              <a:rPr lang="he-IL" sz="2000" dirty="0" smtClean="0">
                <a:latin typeface="David" pitchFamily="34" charset="-79"/>
                <a:cs typeface="David" pitchFamily="34" charset="-79"/>
              </a:rPr>
              <a:t> </a:t>
            </a:r>
            <a:r>
              <a:rPr lang="he-IL" sz="2000" b="1" dirty="0">
                <a:solidFill>
                  <a:schemeClr val="accent4">
                    <a:lumMod val="75000"/>
                  </a:schemeClr>
                </a:solidFill>
                <a:latin typeface="David" pitchFamily="34" charset="-79"/>
                <a:cs typeface="David" pitchFamily="34" charset="-79"/>
              </a:rPr>
              <a:t>וַיִּקְרָא לְמֹשֶׁה וּלְאַהֲרֹן לַיְלָה וַיֹּאמֶר קוּמוּ צְּאוּ מִתּוֹךְ עַמִּי </a:t>
            </a:r>
            <a:r>
              <a:rPr lang="he-IL" sz="2000" dirty="0">
                <a:latin typeface="David" pitchFamily="34" charset="-79"/>
                <a:cs typeface="David" pitchFamily="34" charset="-79"/>
              </a:rPr>
              <a:t>גַּם-אַתֶּם גַּם-בְּנֵי יִשְׂרָאֵל וּלְכוּ עִבְדוּ אֶת-יְהוָה כְּדַבֶּרְכֶם. </a:t>
            </a:r>
            <a:r>
              <a:rPr lang="he-IL" sz="2000" b="1" dirty="0" smtClean="0">
                <a:latin typeface="David" pitchFamily="34" charset="-79"/>
                <a:cs typeface="David" pitchFamily="34" charset="-79"/>
              </a:rPr>
              <a:t>לב</a:t>
            </a:r>
            <a:r>
              <a:rPr lang="he-IL" sz="2000" dirty="0" smtClean="0">
                <a:latin typeface="David" pitchFamily="34" charset="-79"/>
                <a:cs typeface="David" pitchFamily="34" charset="-79"/>
              </a:rPr>
              <a:t> </a:t>
            </a:r>
            <a:r>
              <a:rPr lang="he-IL" sz="2000" dirty="0">
                <a:latin typeface="David" pitchFamily="34" charset="-79"/>
                <a:cs typeface="David" pitchFamily="34" charset="-79"/>
              </a:rPr>
              <a:t>גַּם-צֹאנְכֶם גַּם-בְּקַרְכֶם קְחוּ כַּאֲשֶׁר דִּבַּרְתֶּם וָלֵכוּ וּבֵרַכְתֶּם גַּם-אֹתִי. </a:t>
            </a:r>
            <a:endParaRPr lang="he-IL" sz="2000" dirty="0" smtClean="0">
              <a:latin typeface="David" pitchFamily="34" charset="-79"/>
              <a:cs typeface="David" pitchFamily="34" charset="-79"/>
            </a:endParaRPr>
          </a:p>
        </p:txBody>
      </p:sp>
      <p:sp>
        <p:nvSpPr>
          <p:cNvPr id="4" name="Right Arrow Callout 3"/>
          <p:cNvSpPr/>
          <p:nvPr/>
        </p:nvSpPr>
        <p:spPr>
          <a:xfrm>
            <a:off x="4114800" y="2133600"/>
            <a:ext cx="3962400" cy="342900"/>
          </a:xfrm>
          <a:prstGeom prst="rightArrowCallout">
            <a:avLst>
              <a:gd name="adj1" fmla="val 25000"/>
              <a:gd name="adj2" fmla="val 25000"/>
              <a:gd name="adj3" fmla="val 25000"/>
              <a:gd name="adj4" fmla="val 86451"/>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Moshe gets a “bleeper”</a:t>
            </a:r>
          </a:p>
        </p:txBody>
      </p:sp>
    </p:spTree>
    <p:extLst>
      <p:ext uri="{BB962C8B-B14F-4D97-AF65-F5344CB8AC3E}">
        <p14:creationId xmlns:p14="http://schemas.microsoft.com/office/powerpoint/2010/main" val="276917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0-#ppt_w/2"/>
                                          </p:val>
                                        </p:tav>
                                        <p:tav tm="100000">
                                          <p:val>
                                            <p:strVal val="#ppt_x"/>
                                          </p:val>
                                        </p:tav>
                                      </p:tavLst>
                                    </p:anim>
                                    <p:anim calcmode="lin" valueType="num">
                                      <p:cBhvr additive="base">
                                        <p:cTn id="3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1000"/>
                                        <p:tgtEl>
                                          <p:spTgt spid="3">
                                            <p:txEl>
                                              <p:pRg st="6" end="6"/>
                                            </p:txEl>
                                          </p:spTgt>
                                        </p:tgtEl>
                                      </p:cBhvr>
                                    </p:animEffect>
                                    <p:anim calcmode="lin" valueType="num">
                                      <p:cBhvr>
                                        <p:cTn id="5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fade">
                                      <p:cBhvr>
                                        <p:cTn id="60" dur="1000"/>
                                        <p:tgtEl>
                                          <p:spTgt spid="3">
                                            <p:txEl>
                                              <p:pRg st="7" end="7"/>
                                            </p:txEl>
                                          </p:spTgt>
                                        </p:tgtEl>
                                      </p:cBhvr>
                                    </p:animEffect>
                                    <p:anim calcmode="lin" valueType="num">
                                      <p:cBhvr>
                                        <p:cTn id="6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7" end="7"/>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Effect transition="in" filter="fade">
                                      <p:cBhvr>
                                        <p:cTn id="65" dur="1000"/>
                                        <p:tgtEl>
                                          <p:spTgt spid="3">
                                            <p:txEl>
                                              <p:pRg st="8" end="8"/>
                                            </p:txEl>
                                          </p:spTgt>
                                        </p:tgtEl>
                                      </p:cBhvr>
                                    </p:animEffect>
                                    <p:anim calcmode="lin" valueType="num">
                                      <p:cBhvr>
                                        <p:cTn id="6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GB" b="1" dirty="0" smtClean="0">
                <a:solidFill>
                  <a:schemeClr val="accent5"/>
                </a:solidFill>
                <a:effectLst>
                  <a:outerShdw blurRad="38100" dist="38100" dir="2700000" algn="tl">
                    <a:srgbClr val="000000">
                      <a:alpha val="43137"/>
                    </a:srgbClr>
                  </a:outerShdw>
                </a:effectLst>
              </a:rPr>
              <a:t>Two Steps of </a:t>
            </a:r>
            <a:r>
              <a:rPr lang="en-GB" b="1" dirty="0">
                <a:solidFill>
                  <a:schemeClr val="accent5"/>
                </a:solidFill>
                <a:effectLst>
                  <a:outerShdw blurRad="38100" dist="38100" dir="2700000" algn="tl">
                    <a:srgbClr val="000000">
                      <a:alpha val="43137"/>
                    </a:srgbClr>
                  </a:outerShdw>
                </a:effectLst>
              </a:rPr>
              <a:t>L</a:t>
            </a:r>
            <a:r>
              <a:rPr lang="en-GB" b="1" dirty="0" smtClean="0">
                <a:solidFill>
                  <a:schemeClr val="accent5"/>
                </a:solidFill>
                <a:effectLst>
                  <a:outerShdw blurRad="38100" dist="38100" dir="2700000" algn="tl">
                    <a:srgbClr val="000000">
                      <a:alpha val="43137"/>
                    </a:srgbClr>
                  </a:outerShdw>
                </a:effectLst>
              </a:rPr>
              <a:t>eaving Egypt</a:t>
            </a:r>
            <a:endParaRPr lang="he-IL" b="1"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295400"/>
            <a:ext cx="8686800" cy="4830763"/>
          </a:xfrm>
        </p:spPr>
        <p:txBody>
          <a:bodyPr>
            <a:normAutofit fontScale="62500" lnSpcReduction="20000"/>
          </a:bodyPr>
          <a:lstStyle/>
          <a:p>
            <a:pPr marL="0" indent="0" algn="ctr">
              <a:buNone/>
            </a:pPr>
            <a:r>
              <a:rPr lang="en-GB" sz="3500" b="1" u="sng" dirty="0" smtClean="0">
                <a:solidFill>
                  <a:schemeClr val="accent5">
                    <a:lumMod val="75000"/>
                  </a:schemeClr>
                </a:solidFill>
              </a:rPr>
              <a:t>1) Getting them out of Egypt</a:t>
            </a:r>
            <a:endParaRPr lang="he-IL" sz="3500" b="1" u="sng" dirty="0" smtClean="0">
              <a:solidFill>
                <a:schemeClr val="accent5">
                  <a:lumMod val="75000"/>
                </a:schemeClr>
              </a:solidFill>
            </a:endParaRPr>
          </a:p>
          <a:p>
            <a:pPr marL="0" indent="0" algn="r" rtl="1">
              <a:buNone/>
            </a:pPr>
            <a:r>
              <a:rPr lang="he-IL" sz="3500" u="sng" dirty="0" smtClean="0">
                <a:latin typeface="David" pitchFamily="34" charset="-79"/>
                <a:cs typeface="David" pitchFamily="34" charset="-79"/>
              </a:rPr>
              <a:t>פרק ג</a:t>
            </a:r>
            <a:endParaRPr lang="en-GB" sz="3500" u="sng" dirty="0" smtClean="0">
              <a:latin typeface="David" pitchFamily="34" charset="-79"/>
              <a:cs typeface="David" pitchFamily="34" charset="-79"/>
            </a:endParaRPr>
          </a:p>
          <a:p>
            <a:pPr marL="0" indent="0" algn="r" rtl="1">
              <a:buNone/>
            </a:pPr>
            <a:r>
              <a:rPr lang="he-IL" sz="3500" b="1" dirty="0" smtClean="0">
                <a:latin typeface="David" pitchFamily="34" charset="-79"/>
                <a:cs typeface="David" pitchFamily="34" charset="-79"/>
              </a:rPr>
              <a:t>יח</a:t>
            </a:r>
            <a:r>
              <a:rPr lang="he-IL" sz="3500" dirty="0" smtClean="0">
                <a:latin typeface="David" pitchFamily="34" charset="-79"/>
                <a:cs typeface="David" pitchFamily="34" charset="-79"/>
              </a:rPr>
              <a:t> </a:t>
            </a:r>
            <a:r>
              <a:rPr lang="he-IL" sz="3500" dirty="0">
                <a:latin typeface="David" pitchFamily="34" charset="-79"/>
                <a:cs typeface="David" pitchFamily="34" charset="-79"/>
              </a:rPr>
              <a:t>וְשָׁמְעוּ לְקֹלֶךָ וּבָאתָ אַתָּה וְזִקְנֵי יִשְׂרָאֵל אֶל-מֶלֶךְ מִצְרַיִם וַאֲמַרְתֶּם אֵלָיו יְהוָה אֱלֹהֵי הָעִבְרִיִּים נִקְרָה עָלֵינוּ וְעַתָּה נֵלְכָה-נָּא דֶּרֶךְ שְׁלֹשֶׁת יָמִים בַּמִּדְבָּר וְנִזְבְּחָה לַיהוָה אֱלֹהֵינוּ. </a:t>
            </a:r>
            <a:endParaRPr lang="he-IL" sz="3500" dirty="0" smtClean="0">
              <a:latin typeface="David" pitchFamily="34" charset="-79"/>
              <a:cs typeface="David" pitchFamily="34" charset="-79"/>
            </a:endParaRPr>
          </a:p>
          <a:p>
            <a:pPr marL="0" indent="0" algn="r" rtl="1">
              <a:buNone/>
            </a:pPr>
            <a:r>
              <a:rPr lang="he-IL" sz="3500" b="1" dirty="0" smtClean="0">
                <a:latin typeface="David" pitchFamily="34" charset="-79"/>
                <a:cs typeface="David" pitchFamily="34" charset="-79"/>
              </a:rPr>
              <a:t>יט</a:t>
            </a:r>
            <a:r>
              <a:rPr lang="he-IL" sz="3500" dirty="0" smtClean="0">
                <a:latin typeface="David" pitchFamily="34" charset="-79"/>
                <a:cs typeface="David" pitchFamily="34" charset="-79"/>
              </a:rPr>
              <a:t> </a:t>
            </a:r>
            <a:r>
              <a:rPr lang="he-IL" sz="3500" b="1" dirty="0">
                <a:solidFill>
                  <a:schemeClr val="accent6">
                    <a:lumMod val="75000"/>
                  </a:schemeClr>
                </a:solidFill>
                <a:latin typeface="David" pitchFamily="34" charset="-79"/>
                <a:cs typeface="David" pitchFamily="34" charset="-79"/>
              </a:rPr>
              <a:t>וַאֲנִי יָדַעְתִּי כִּי לֹא-יִתֵּן אֶתְכֶם מֶלֶךְ מִצְרַיִם לַהֲלֹךְ וְלֹא בְּיָד חֲזָקָה</a:t>
            </a:r>
            <a:r>
              <a:rPr lang="he-IL" sz="3500" dirty="0" smtClean="0">
                <a:latin typeface="David" pitchFamily="34" charset="-79"/>
                <a:cs typeface="David" pitchFamily="34" charset="-79"/>
              </a:rPr>
              <a:t>.</a:t>
            </a:r>
          </a:p>
          <a:p>
            <a:pPr marL="0" indent="0" algn="ctr">
              <a:buNone/>
            </a:pPr>
            <a:r>
              <a:rPr lang="en-GB" sz="3500" dirty="0" smtClean="0">
                <a:solidFill>
                  <a:schemeClr val="accent6">
                    <a:lumMod val="75000"/>
                  </a:schemeClr>
                </a:solidFill>
                <a:cs typeface="David" pitchFamily="34" charset="-79"/>
              </a:rPr>
              <a:t>There’s no away after the first request that Pharaoh will let you go, especially not with a ‘</a:t>
            </a:r>
            <a:r>
              <a:rPr lang="en-GB" sz="3500" dirty="0" err="1" smtClean="0">
                <a:solidFill>
                  <a:schemeClr val="accent6">
                    <a:lumMod val="75000"/>
                  </a:schemeClr>
                </a:solidFill>
                <a:cs typeface="David" pitchFamily="34" charset="-79"/>
              </a:rPr>
              <a:t>yad</a:t>
            </a:r>
            <a:r>
              <a:rPr lang="en-GB" sz="3500" dirty="0" smtClean="0">
                <a:solidFill>
                  <a:schemeClr val="accent6">
                    <a:lumMod val="75000"/>
                  </a:schemeClr>
                </a:solidFill>
                <a:cs typeface="David" pitchFamily="34" charset="-79"/>
              </a:rPr>
              <a:t> </a:t>
            </a:r>
            <a:r>
              <a:rPr lang="en-GB" sz="3500" dirty="0" err="1" smtClean="0">
                <a:solidFill>
                  <a:schemeClr val="accent6">
                    <a:lumMod val="75000"/>
                  </a:schemeClr>
                </a:solidFill>
                <a:cs typeface="David" pitchFamily="34" charset="-79"/>
              </a:rPr>
              <a:t>chazaka</a:t>
            </a:r>
            <a:r>
              <a:rPr lang="en-GB" sz="3500" dirty="0" smtClean="0">
                <a:solidFill>
                  <a:schemeClr val="accent6">
                    <a:lumMod val="75000"/>
                  </a:schemeClr>
                </a:solidFill>
                <a:cs typeface="David" pitchFamily="34" charset="-79"/>
              </a:rPr>
              <a:t>’.</a:t>
            </a:r>
            <a:endParaRPr lang="en-US" sz="3500" dirty="0">
              <a:solidFill>
                <a:schemeClr val="accent6">
                  <a:lumMod val="75000"/>
                </a:schemeClr>
              </a:solidFill>
              <a:cs typeface="David" pitchFamily="34" charset="-79"/>
            </a:endParaRPr>
          </a:p>
          <a:p>
            <a:pPr marL="0" indent="0" algn="r" rtl="1">
              <a:buNone/>
            </a:pPr>
            <a:r>
              <a:rPr lang="he-IL" sz="3500" b="1" dirty="0" smtClean="0">
                <a:latin typeface="David" pitchFamily="34" charset="-79"/>
                <a:cs typeface="David" pitchFamily="34" charset="-79"/>
              </a:rPr>
              <a:t>כ</a:t>
            </a:r>
            <a:r>
              <a:rPr lang="he-IL" sz="3500" dirty="0" smtClean="0">
                <a:latin typeface="David" pitchFamily="34" charset="-79"/>
                <a:cs typeface="David" pitchFamily="34" charset="-79"/>
              </a:rPr>
              <a:t> </a:t>
            </a:r>
            <a:r>
              <a:rPr lang="he-IL" sz="3500" dirty="0">
                <a:latin typeface="David" pitchFamily="34" charset="-79"/>
                <a:cs typeface="David" pitchFamily="34" charset="-79"/>
              </a:rPr>
              <a:t>וְשָׁלַחְתִּי אֶת-יָדִי וְהִכֵּיתִי אֶת-מִצְרַיִם בְּכֹל נִפְלְאֹתַי אֲשֶׁר אֶעֱשֶׂה בְּקִרְבּוֹ וְאַחֲרֵי-כֵן יְשַׁלַּח אֶתְכֶם.</a:t>
            </a:r>
            <a:endParaRPr lang="en-US" sz="3500" dirty="0">
              <a:latin typeface="David" pitchFamily="34" charset="-79"/>
              <a:cs typeface="David" pitchFamily="34" charset="-79"/>
            </a:endParaRPr>
          </a:p>
          <a:p>
            <a:pPr marL="0" indent="0" algn="ctr">
              <a:buNone/>
            </a:pPr>
            <a:r>
              <a:rPr lang="en-GB" sz="3500" dirty="0">
                <a:solidFill>
                  <a:schemeClr val="accent6">
                    <a:lumMod val="75000"/>
                  </a:schemeClr>
                </a:solidFill>
              </a:rPr>
              <a:t>Step by step </a:t>
            </a:r>
            <a:r>
              <a:rPr lang="en-GB" sz="3500" dirty="0" smtClean="0">
                <a:solidFill>
                  <a:schemeClr val="accent6">
                    <a:lumMod val="75000"/>
                  </a:schemeClr>
                </a:solidFill>
              </a:rPr>
              <a:t>G-d </a:t>
            </a:r>
            <a:r>
              <a:rPr lang="en-GB" sz="3500" dirty="0">
                <a:solidFill>
                  <a:schemeClr val="accent6">
                    <a:lumMod val="75000"/>
                  </a:schemeClr>
                </a:solidFill>
              </a:rPr>
              <a:t>will strike </a:t>
            </a:r>
            <a:r>
              <a:rPr lang="en-GB" sz="3500" dirty="0" err="1">
                <a:solidFill>
                  <a:schemeClr val="accent6">
                    <a:lumMod val="75000"/>
                  </a:schemeClr>
                </a:solidFill>
              </a:rPr>
              <a:t>Mitzrayim</a:t>
            </a:r>
            <a:r>
              <a:rPr lang="en-GB" sz="3500" dirty="0">
                <a:solidFill>
                  <a:schemeClr val="accent6">
                    <a:lumMod val="75000"/>
                  </a:schemeClr>
                </a:solidFill>
              </a:rPr>
              <a:t> and then </a:t>
            </a:r>
            <a:r>
              <a:rPr lang="en-GB" sz="3500" dirty="0" smtClean="0">
                <a:solidFill>
                  <a:schemeClr val="accent6">
                    <a:lumMod val="75000"/>
                  </a:schemeClr>
                </a:solidFill>
              </a:rPr>
              <a:t>he </a:t>
            </a:r>
            <a:r>
              <a:rPr lang="en-GB" sz="3500" dirty="0">
                <a:solidFill>
                  <a:schemeClr val="accent6">
                    <a:lumMod val="75000"/>
                  </a:schemeClr>
                </a:solidFill>
              </a:rPr>
              <a:t>will send you out</a:t>
            </a:r>
            <a:r>
              <a:rPr lang="en-GB" sz="3500" dirty="0" smtClean="0">
                <a:solidFill>
                  <a:schemeClr val="accent6">
                    <a:lumMod val="75000"/>
                  </a:schemeClr>
                </a:solidFill>
              </a:rPr>
              <a:t>.</a:t>
            </a:r>
          </a:p>
          <a:p>
            <a:pPr marL="0" indent="0" algn="ctr">
              <a:buNone/>
            </a:pPr>
            <a:endParaRPr lang="en-GB" sz="3500" b="1" u="sng" dirty="0" smtClean="0">
              <a:solidFill>
                <a:schemeClr val="accent5">
                  <a:lumMod val="75000"/>
                </a:schemeClr>
              </a:solidFill>
            </a:endParaRPr>
          </a:p>
          <a:p>
            <a:pPr marL="0" indent="0" algn="ctr">
              <a:buNone/>
            </a:pPr>
            <a:r>
              <a:rPr lang="en-GB" sz="3500" b="1" u="sng" dirty="0" smtClean="0">
                <a:solidFill>
                  <a:schemeClr val="accent5">
                    <a:lumMod val="75000"/>
                  </a:schemeClr>
                </a:solidFill>
              </a:rPr>
              <a:t>2) Getting them ‘</a:t>
            </a:r>
            <a:r>
              <a:rPr lang="en-GB" sz="3500" b="1" u="sng" dirty="0" err="1" smtClean="0">
                <a:solidFill>
                  <a:schemeClr val="accent5">
                    <a:lumMod val="75000"/>
                  </a:schemeClr>
                </a:solidFill>
              </a:rPr>
              <a:t>Rechush</a:t>
            </a:r>
            <a:r>
              <a:rPr lang="en-GB" sz="3500" b="1" u="sng" dirty="0">
                <a:solidFill>
                  <a:schemeClr val="accent5">
                    <a:lumMod val="75000"/>
                  </a:schemeClr>
                </a:solidFill>
              </a:rPr>
              <a:t> </a:t>
            </a:r>
            <a:r>
              <a:rPr lang="en-GB" sz="3500" b="1" u="sng" dirty="0" smtClean="0">
                <a:solidFill>
                  <a:schemeClr val="accent5">
                    <a:lumMod val="75000"/>
                  </a:schemeClr>
                </a:solidFill>
              </a:rPr>
              <a:t>Gadol’</a:t>
            </a:r>
            <a:endParaRPr lang="en-US" sz="3500" b="1" u="sng" dirty="0">
              <a:solidFill>
                <a:schemeClr val="accent5">
                  <a:lumMod val="75000"/>
                </a:schemeClr>
              </a:solidFill>
            </a:endParaRPr>
          </a:p>
          <a:p>
            <a:pPr marL="0" indent="0" algn="r" rtl="1">
              <a:buNone/>
            </a:pPr>
            <a:r>
              <a:rPr lang="he-IL" sz="3500" b="1" dirty="0" smtClean="0">
                <a:latin typeface="David" pitchFamily="34" charset="-79"/>
                <a:cs typeface="David" pitchFamily="34" charset="-79"/>
              </a:rPr>
              <a:t>כא</a:t>
            </a:r>
            <a:r>
              <a:rPr lang="he-IL" sz="3500" dirty="0" smtClean="0">
                <a:latin typeface="David" pitchFamily="34" charset="-79"/>
                <a:cs typeface="David" pitchFamily="34" charset="-79"/>
              </a:rPr>
              <a:t> </a:t>
            </a:r>
            <a:r>
              <a:rPr lang="he-IL" sz="3500" dirty="0">
                <a:latin typeface="David" pitchFamily="34" charset="-79"/>
                <a:cs typeface="David" pitchFamily="34" charset="-79"/>
              </a:rPr>
              <a:t>וְנָתַתִּי אֶת-חֵן הָעָם-הַזֶּה בְּעֵינֵי מִצְרָיִם וְהָיָה כִּי תֵלֵכוּן לֹא תֵלְכוּ רֵיקָם. </a:t>
            </a:r>
            <a:endParaRPr lang="he-IL" sz="3500" dirty="0" smtClean="0">
              <a:latin typeface="David" pitchFamily="34" charset="-79"/>
              <a:cs typeface="David" pitchFamily="34" charset="-79"/>
            </a:endParaRPr>
          </a:p>
          <a:p>
            <a:pPr marL="0" indent="0" algn="r" rtl="1">
              <a:buNone/>
            </a:pPr>
            <a:r>
              <a:rPr lang="he-IL" sz="3500" b="1" dirty="0" smtClean="0">
                <a:latin typeface="David" pitchFamily="34" charset="-79"/>
                <a:cs typeface="David" pitchFamily="34" charset="-79"/>
              </a:rPr>
              <a:t>כב</a:t>
            </a:r>
            <a:r>
              <a:rPr lang="he-IL" sz="3500" dirty="0" smtClean="0">
                <a:latin typeface="David" pitchFamily="34" charset="-79"/>
                <a:cs typeface="David" pitchFamily="34" charset="-79"/>
              </a:rPr>
              <a:t> </a:t>
            </a:r>
            <a:r>
              <a:rPr lang="he-IL" sz="3500" dirty="0">
                <a:latin typeface="David" pitchFamily="34" charset="-79"/>
                <a:cs typeface="David" pitchFamily="34" charset="-79"/>
              </a:rPr>
              <a:t>וְשָׁאֲלָה אִשָּׁה מִשְּׁכֶנְתָּהּ וּמִגָּרַת בֵּיתָהּ כְּלֵי-כֶסֶף וּכְלֵי זָהָב וּשְׂמָלֹת וְשַׂמְתֶּם עַל-בְּנֵיכֶם וְעַל-בְּנֹתֵיכֶם וְנִצַּלְתֶּם אֶת-מִצְרָיִם.</a:t>
            </a:r>
            <a:endParaRPr lang="en-US" sz="3500" dirty="0">
              <a:latin typeface="David" pitchFamily="34" charset="-79"/>
              <a:cs typeface="David" pitchFamily="34" charset="-79"/>
            </a:endParaRPr>
          </a:p>
          <a:p>
            <a:endParaRPr lang="he-IL" dirty="0"/>
          </a:p>
        </p:txBody>
      </p:sp>
    </p:spTree>
    <p:extLst>
      <p:ext uri="{BB962C8B-B14F-4D97-AF65-F5344CB8AC3E}">
        <p14:creationId xmlns:p14="http://schemas.microsoft.com/office/powerpoint/2010/main" val="402209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he-IL" b="1" dirty="0" smtClean="0">
                <a:solidFill>
                  <a:schemeClr val="accent5">
                    <a:lumMod val="75000"/>
                  </a:schemeClr>
                </a:solidFill>
                <a:effectLst>
                  <a:outerShdw blurRad="38100" dist="38100" dir="2700000" algn="tl">
                    <a:srgbClr val="000000">
                      <a:alpha val="43137"/>
                    </a:srgbClr>
                  </a:outerShdw>
                </a:effectLst>
              </a:rPr>
              <a:t>פרק ה – </a:t>
            </a:r>
            <a:r>
              <a:rPr lang="en-GB" b="1" dirty="0" smtClean="0">
                <a:solidFill>
                  <a:schemeClr val="accent5">
                    <a:lumMod val="75000"/>
                  </a:schemeClr>
                </a:solidFill>
                <a:effectLst>
                  <a:outerShdw blurRad="38100" dist="38100" dir="2700000" algn="tl">
                    <a:srgbClr val="000000">
                      <a:alpha val="43137"/>
                    </a:srgbClr>
                  </a:outerShdw>
                </a:effectLst>
              </a:rPr>
              <a:t>Moshe as ‘Quarterback’</a:t>
            </a:r>
            <a:endParaRPr lang="he-IL" b="1" dirty="0">
              <a:solidFill>
                <a:schemeClr val="accent5">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229600" cy="4602163"/>
          </a:xfrm>
        </p:spPr>
        <p:txBody>
          <a:bodyPr>
            <a:normAutofit fontScale="70000" lnSpcReduction="20000"/>
          </a:bodyPr>
          <a:lstStyle/>
          <a:p>
            <a:pPr marL="0" indent="0" algn="r" rtl="1">
              <a:buNone/>
            </a:pPr>
            <a:r>
              <a:rPr lang="he-IL" b="1" dirty="0" smtClean="0">
                <a:latin typeface="David" pitchFamily="34" charset="-79"/>
                <a:cs typeface="David" pitchFamily="34" charset="-79"/>
              </a:rPr>
              <a:t>ג</a:t>
            </a:r>
            <a:r>
              <a:rPr lang="he-IL" dirty="0" smtClean="0">
                <a:latin typeface="David" pitchFamily="34" charset="-79"/>
                <a:cs typeface="David" pitchFamily="34" charset="-79"/>
              </a:rPr>
              <a:t> </a:t>
            </a:r>
            <a:r>
              <a:rPr lang="he-IL" dirty="0">
                <a:latin typeface="David" pitchFamily="34" charset="-79"/>
                <a:cs typeface="David" pitchFamily="34" charset="-79"/>
              </a:rPr>
              <a:t>וַיֹּאמְרוּ אֱלֹהֵי הָעִבְרִים נִקְרָא עָלֵינוּ נֵלְכָה נָּא דֶּרֶךְ שְׁלֹשֶׁת יָמִים בַּמִּדְבָּר וְנִזְבְּחָה לַיהוָה אֱלֹהֵינוּ פֶּן-יִפְגָּעֵנוּ בַּדֶּבֶר אוֹ בֶחָרֶב.</a:t>
            </a:r>
            <a:endParaRPr lang="en-US" dirty="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טו</a:t>
            </a:r>
            <a:r>
              <a:rPr lang="he-IL" dirty="0" smtClean="0">
                <a:latin typeface="David" pitchFamily="34" charset="-79"/>
                <a:cs typeface="David" pitchFamily="34" charset="-79"/>
              </a:rPr>
              <a:t> </a:t>
            </a:r>
            <a:r>
              <a:rPr lang="he-IL" dirty="0">
                <a:latin typeface="David" pitchFamily="34" charset="-79"/>
                <a:cs typeface="David" pitchFamily="34" charset="-79"/>
              </a:rPr>
              <a:t>וַיָּבֹאוּ שֹׁטְרֵי בְּנֵי יִשְׂרָאֵל וַיִּצְעֲקוּ אֶל-פַּרְעֹה לֵאמֹר לָמָּה תַעֲשֶׂה כֹה לַעֲבָדֶיךָ.</a:t>
            </a:r>
            <a:r>
              <a:rPr lang="he-IL" b="1" dirty="0">
                <a:latin typeface="David" pitchFamily="34" charset="-79"/>
                <a:cs typeface="David" pitchFamily="34" charset="-79"/>
              </a:rPr>
              <a:t> </a:t>
            </a:r>
            <a:endParaRPr lang="he-IL" b="1"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טז</a:t>
            </a:r>
            <a:r>
              <a:rPr lang="he-IL" dirty="0" smtClean="0">
                <a:latin typeface="David" pitchFamily="34" charset="-79"/>
                <a:cs typeface="David" pitchFamily="34" charset="-79"/>
              </a:rPr>
              <a:t> </a:t>
            </a:r>
            <a:r>
              <a:rPr lang="he-IL" dirty="0">
                <a:latin typeface="David" pitchFamily="34" charset="-79"/>
                <a:cs typeface="David" pitchFamily="34" charset="-79"/>
              </a:rPr>
              <a:t>תֶּבֶן אֵין נִתָּן לַעֲבָדֶיךָ וּלְבֵנִים אֹמְרִים לָנוּ עֲשׂוּ וְהִנֵּה עֲבָדֶיךָ מֻכִּים וְחָטָאת עַמֶּךָ.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יז</a:t>
            </a:r>
            <a:r>
              <a:rPr lang="he-IL" dirty="0" smtClean="0">
                <a:latin typeface="David" pitchFamily="34" charset="-79"/>
                <a:cs typeface="David" pitchFamily="34" charset="-79"/>
              </a:rPr>
              <a:t> </a:t>
            </a:r>
            <a:r>
              <a:rPr lang="he-IL" dirty="0">
                <a:latin typeface="David" pitchFamily="34" charset="-79"/>
                <a:cs typeface="David" pitchFamily="34" charset="-79"/>
              </a:rPr>
              <a:t>וַיֹּאמֶר נִרְפִּים אַתֶּם נִרְפִּים עַל-כֵּן אַתֶּם אֹמְרִים נֵלְכָה נִזְבְּחָה לַיהוָה.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יח</a:t>
            </a:r>
            <a:r>
              <a:rPr lang="he-IL" dirty="0" smtClean="0">
                <a:latin typeface="David" pitchFamily="34" charset="-79"/>
                <a:cs typeface="David" pitchFamily="34" charset="-79"/>
              </a:rPr>
              <a:t> </a:t>
            </a:r>
            <a:r>
              <a:rPr lang="he-IL" dirty="0">
                <a:latin typeface="David" pitchFamily="34" charset="-79"/>
                <a:cs typeface="David" pitchFamily="34" charset="-79"/>
              </a:rPr>
              <a:t>וְעַתָּה לְכוּ עִבְדוּ וְתֶבֶן לֹא-יִנָּתֵן לָכֶם וְתֹכֶן לְבֵנִים תִּתֵּנוּ.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יט</a:t>
            </a:r>
            <a:r>
              <a:rPr lang="he-IL" dirty="0" smtClean="0">
                <a:latin typeface="David" pitchFamily="34" charset="-79"/>
                <a:cs typeface="David" pitchFamily="34" charset="-79"/>
              </a:rPr>
              <a:t> </a:t>
            </a:r>
            <a:r>
              <a:rPr lang="he-IL" dirty="0">
                <a:latin typeface="David" pitchFamily="34" charset="-79"/>
                <a:cs typeface="David" pitchFamily="34" charset="-79"/>
              </a:rPr>
              <a:t>וַיִּרְאוּ שֹׁטְרֵי בְנֵי-יִשְׂרָאֵל אֹתָם בְּרָע לֵאמֹר לֹא-תִגְרְעוּ מִלִּבְנֵיכֶם דְּבַר-יוֹם בְּיוֹמוֹ.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a:t>
            </a:r>
            <a:r>
              <a:rPr lang="he-IL" dirty="0" smtClean="0">
                <a:latin typeface="David" pitchFamily="34" charset="-79"/>
                <a:cs typeface="David" pitchFamily="34" charset="-79"/>
              </a:rPr>
              <a:t> </a:t>
            </a:r>
            <a:r>
              <a:rPr lang="he-IL" dirty="0">
                <a:latin typeface="David" pitchFamily="34" charset="-79"/>
                <a:cs typeface="David" pitchFamily="34" charset="-79"/>
              </a:rPr>
              <a:t>וַיִּפְגְּעוּ אֶת-מֹשֶׁה וְאֶת-אַהֲרֹן נִצָּבִים לִקְרָאתָם בְּצֵאתָם מֵאֵת פַּרְעֹה.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כא</a:t>
            </a:r>
            <a:r>
              <a:rPr lang="he-IL" dirty="0" smtClean="0">
                <a:latin typeface="David" pitchFamily="34" charset="-79"/>
                <a:cs typeface="David" pitchFamily="34" charset="-79"/>
              </a:rPr>
              <a:t> </a:t>
            </a:r>
            <a:r>
              <a:rPr lang="he-IL" dirty="0">
                <a:latin typeface="David" pitchFamily="34" charset="-79"/>
                <a:cs typeface="David" pitchFamily="34" charset="-79"/>
              </a:rPr>
              <a:t>וַיֹּאמְרוּ אֲלֵהֶם יֵרֶא יְהוָה עֲלֵיכֶם וְיִשְׁפֹּט אֲשֶׁר הִבְאַשְׁתֶּם אֶת-רֵיחֵנוּ בְּעֵינֵי פַרְעֹה וּבְעֵינֵי עֲבָדָיו לָתֶת-חֶרֶב בְּיָדָם לְהָרְגֵנוּ.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כב</a:t>
            </a:r>
            <a:r>
              <a:rPr lang="he-IL" dirty="0" smtClean="0">
                <a:latin typeface="David" pitchFamily="34" charset="-79"/>
                <a:cs typeface="David" pitchFamily="34" charset="-79"/>
              </a:rPr>
              <a:t> </a:t>
            </a:r>
            <a:r>
              <a:rPr lang="he-IL" dirty="0">
                <a:latin typeface="David" pitchFamily="34" charset="-79"/>
                <a:cs typeface="David" pitchFamily="34" charset="-79"/>
              </a:rPr>
              <a:t>וַיָּשָׁב מֹשֶׁה אֶל-יְהוָה וַיֹּאמַר אֲדֹנָי לָמָה הֲרֵעֹתָה לָעָם הַזֶּה לָמָּה זֶּה שְׁלַחְתָּנִי.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כג</a:t>
            </a:r>
            <a:r>
              <a:rPr lang="he-IL" dirty="0" smtClean="0">
                <a:latin typeface="David" pitchFamily="34" charset="-79"/>
                <a:cs typeface="David" pitchFamily="34" charset="-79"/>
              </a:rPr>
              <a:t> </a:t>
            </a:r>
            <a:r>
              <a:rPr lang="he-IL" dirty="0">
                <a:latin typeface="David" pitchFamily="34" charset="-79"/>
                <a:cs typeface="David" pitchFamily="34" charset="-79"/>
              </a:rPr>
              <a:t>וּמֵאָז בָּאתִי אֶל-פַּרְעֹה לְדַבֵּר בִּשְׁמֶךָ הֵרַע לָעָם הַזֶּה וְהַצֵּל לֹא-הִצַּלְתָּ אֶת-עַמֶּךָ.</a:t>
            </a:r>
            <a:endParaRPr lang="en-US" dirty="0">
              <a:latin typeface="David" pitchFamily="34" charset="-79"/>
              <a:cs typeface="David" pitchFamily="34" charset="-79"/>
            </a:endParaRPr>
          </a:p>
          <a:p>
            <a:pPr marL="0" indent="0" algn="r" rtl="1">
              <a:buNone/>
            </a:pPr>
            <a:endParaRPr lang="he-IL" dirty="0">
              <a:latin typeface="David" pitchFamily="34" charset="-79"/>
              <a:cs typeface="David" pitchFamily="34" charset="-79"/>
            </a:endParaRPr>
          </a:p>
        </p:txBody>
      </p:sp>
    </p:spTree>
    <p:extLst>
      <p:ext uri="{BB962C8B-B14F-4D97-AF65-F5344CB8AC3E}">
        <p14:creationId xmlns:p14="http://schemas.microsoft.com/office/powerpoint/2010/main" val="253254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right)">
                                      <p:cBhvr>
                                        <p:cTn id="10" dur="500"/>
                                        <p:tgtEl>
                                          <p:spTgt spid="3">
                                            <p:txEl>
                                              <p:pRg st="1" end="1"/>
                                            </p:txEl>
                                          </p:spTgt>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right)">
                                      <p:cBhvr>
                                        <p:cTn id="13" dur="500"/>
                                        <p:tgtEl>
                                          <p:spTgt spid="3">
                                            <p:txEl>
                                              <p:pRg st="2" end="2"/>
                                            </p:txEl>
                                          </p:spTgt>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right)">
                                      <p:cBhvr>
                                        <p:cTn id="16" dur="500"/>
                                        <p:tgtEl>
                                          <p:spTgt spid="3">
                                            <p:txEl>
                                              <p:pRg st="3" end="3"/>
                                            </p:txEl>
                                          </p:spTgt>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right)">
                                      <p:cBhvr>
                                        <p:cTn id="19" dur="500"/>
                                        <p:tgtEl>
                                          <p:spTgt spid="3">
                                            <p:txEl>
                                              <p:pRg st="4" end="4"/>
                                            </p:txEl>
                                          </p:spTgt>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right)">
                                      <p:cBhvr>
                                        <p:cTn id="22" dur="500"/>
                                        <p:tgtEl>
                                          <p:spTgt spid="3">
                                            <p:txEl>
                                              <p:pRg st="5" end="5"/>
                                            </p:txEl>
                                          </p:spTgt>
                                        </p:tgtEl>
                                      </p:cBhvr>
                                    </p:animEffect>
                                  </p:childTnLst>
                                </p:cTn>
                              </p:par>
                              <p:par>
                                <p:cTn id="23" presetID="22" presetClass="entr" presetSubtype="2"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right)">
                                      <p:cBhvr>
                                        <p:cTn id="25" dur="500"/>
                                        <p:tgtEl>
                                          <p:spTgt spid="3">
                                            <p:txEl>
                                              <p:pRg st="6" end="6"/>
                                            </p:txEl>
                                          </p:spTgt>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right)">
                                      <p:cBhvr>
                                        <p:cTn id="28" dur="500"/>
                                        <p:tgtEl>
                                          <p:spTgt spid="3">
                                            <p:txEl>
                                              <p:pRg st="7" end="7"/>
                                            </p:txEl>
                                          </p:spTgt>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right)">
                                      <p:cBhvr>
                                        <p:cTn id="31" dur="500"/>
                                        <p:tgtEl>
                                          <p:spTgt spid="3">
                                            <p:txEl>
                                              <p:pRg st="8" end="8"/>
                                            </p:txEl>
                                          </p:spTgt>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ipe(right)">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normAutofit fontScale="90000"/>
          </a:bodyPr>
          <a:lstStyle/>
          <a:p>
            <a:r>
              <a:rPr lang="en-GB" sz="4000" b="1" dirty="0" smtClean="0">
                <a:solidFill>
                  <a:schemeClr val="accent5">
                    <a:lumMod val="75000"/>
                  </a:schemeClr>
                </a:solidFill>
                <a:effectLst>
                  <a:outerShdw blurRad="38100" dist="38100" dir="2700000" algn="tl">
                    <a:srgbClr val="000000">
                      <a:alpha val="43137"/>
                    </a:srgbClr>
                  </a:outerShdw>
                </a:effectLst>
              </a:rPr>
              <a:t>Understanding the </a:t>
            </a:r>
            <a:r>
              <a:rPr lang="en-GB" sz="4000" b="1" dirty="0" err="1" smtClean="0">
                <a:solidFill>
                  <a:schemeClr val="accent5">
                    <a:lumMod val="75000"/>
                  </a:schemeClr>
                </a:solidFill>
                <a:effectLst>
                  <a:outerShdw blurRad="38100" dist="38100" dir="2700000" algn="tl">
                    <a:srgbClr val="000000">
                      <a:alpha val="43137"/>
                    </a:srgbClr>
                  </a:outerShdw>
                </a:effectLst>
              </a:rPr>
              <a:t>Ibn</a:t>
            </a:r>
            <a:r>
              <a:rPr lang="en-GB" sz="4000" b="1" dirty="0" smtClean="0">
                <a:solidFill>
                  <a:schemeClr val="accent5">
                    <a:lumMod val="75000"/>
                  </a:schemeClr>
                </a:solidFill>
                <a:effectLst>
                  <a:outerShdw blurRad="38100" dist="38100" dir="2700000" algn="tl">
                    <a:srgbClr val="000000">
                      <a:alpha val="43137"/>
                    </a:srgbClr>
                  </a:outerShdw>
                </a:effectLst>
              </a:rPr>
              <a:t> Ezra </a:t>
            </a:r>
            <a:r>
              <a:rPr lang="en-GB" b="1" dirty="0" smtClean="0">
                <a:solidFill>
                  <a:schemeClr val="accent5">
                    <a:lumMod val="75000"/>
                  </a:schemeClr>
                </a:solidFill>
                <a:effectLst>
                  <a:outerShdw blurRad="38100" dist="38100" dir="2700000" algn="tl">
                    <a:srgbClr val="000000">
                      <a:alpha val="43137"/>
                    </a:srgbClr>
                  </a:outerShdw>
                </a:effectLst>
              </a:rPr>
              <a:t/>
            </a:r>
            <a:br>
              <a:rPr lang="en-GB" b="1" dirty="0" smtClean="0">
                <a:solidFill>
                  <a:schemeClr val="accent5">
                    <a:lumMod val="75000"/>
                  </a:schemeClr>
                </a:solidFill>
                <a:effectLst>
                  <a:outerShdw blurRad="38100" dist="38100" dir="2700000" algn="tl">
                    <a:srgbClr val="000000">
                      <a:alpha val="43137"/>
                    </a:srgbClr>
                  </a:outerShdw>
                </a:effectLst>
              </a:rPr>
            </a:br>
            <a:r>
              <a:rPr lang="en-GB" sz="3100" b="1" dirty="0" smtClean="0">
                <a:solidFill>
                  <a:schemeClr val="accent5">
                    <a:lumMod val="75000"/>
                  </a:schemeClr>
                </a:solidFill>
                <a:effectLst>
                  <a:outerShdw blurRad="38100" dist="38100" dir="2700000" algn="tl">
                    <a:srgbClr val="000000">
                      <a:alpha val="43137"/>
                    </a:srgbClr>
                  </a:outerShdw>
                </a:effectLst>
              </a:rPr>
              <a:t>– Why did Moshe lie?</a:t>
            </a:r>
            <a:endParaRPr lang="he-IL" sz="3100" b="1" dirty="0">
              <a:solidFill>
                <a:schemeClr val="accent5">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143000"/>
            <a:ext cx="8763000" cy="5562600"/>
          </a:xfrm>
        </p:spPr>
        <p:txBody>
          <a:bodyPr>
            <a:noAutofit/>
          </a:bodyPr>
          <a:lstStyle/>
          <a:p>
            <a:pPr marL="0" indent="0" algn="r" rtl="1">
              <a:buNone/>
            </a:pPr>
            <a:r>
              <a:rPr lang="en-US" sz="2200" dirty="0">
                <a:latin typeface="David" pitchFamily="34" charset="-79"/>
                <a:cs typeface="David" pitchFamily="34" charset="-79"/>
              </a:rPr>
              <a:t> </a:t>
            </a:r>
            <a:r>
              <a:rPr lang="he-IL" sz="2200" dirty="0">
                <a:latin typeface="David" pitchFamily="34" charset="-79"/>
                <a:cs typeface="David" pitchFamily="34" charset="-79"/>
              </a:rPr>
              <a:t>(ד) ויאמר משה כה אמר ה' - </a:t>
            </a:r>
            <a:r>
              <a:rPr lang="en-US" sz="2200" dirty="0">
                <a:latin typeface="David" pitchFamily="34" charset="-79"/>
                <a:cs typeface="David" pitchFamily="34" charset="-79"/>
              </a:rPr>
              <a:t>…</a:t>
            </a:r>
          </a:p>
          <a:p>
            <a:pPr marL="0" indent="0" algn="r" rtl="1">
              <a:buNone/>
            </a:pPr>
            <a:r>
              <a:rPr lang="en-US" sz="2200" dirty="0">
                <a:latin typeface="David" pitchFamily="34" charset="-79"/>
                <a:cs typeface="David" pitchFamily="34" charset="-79"/>
              </a:rPr>
              <a:t>* </a:t>
            </a:r>
            <a:r>
              <a:rPr lang="he-IL" sz="2200" dirty="0">
                <a:latin typeface="David" pitchFamily="34" charset="-79"/>
                <a:cs typeface="David" pitchFamily="34" charset="-79"/>
              </a:rPr>
              <a:t>גם אמר השם, כאשר אעשה הנפלאות במצרים, ובהיות ישראל קרובים לצאת, ושאלה (שמות ג, כב). ולולי שנתן השם להם החן לא היו נותנים להם כלום.</a:t>
            </a:r>
            <a:endParaRPr lang="en-US" sz="2200" dirty="0">
              <a:latin typeface="David" pitchFamily="34" charset="-79"/>
              <a:cs typeface="David" pitchFamily="34" charset="-79"/>
            </a:endParaRPr>
          </a:p>
          <a:p>
            <a:pPr marL="0" indent="0" algn="r" rtl="1">
              <a:buNone/>
            </a:pPr>
            <a:r>
              <a:rPr lang="en-US" sz="2200" b="1" dirty="0">
                <a:latin typeface="David" pitchFamily="34" charset="-79"/>
                <a:cs typeface="David" pitchFamily="34" charset="-79"/>
              </a:rPr>
              <a:t> </a:t>
            </a:r>
            <a:r>
              <a:rPr lang="he-IL" sz="2200" b="1" dirty="0">
                <a:solidFill>
                  <a:schemeClr val="accent6">
                    <a:lumMod val="75000"/>
                  </a:schemeClr>
                </a:solidFill>
                <a:latin typeface="David" pitchFamily="34" charset="-79"/>
                <a:cs typeface="David" pitchFamily="34" charset="-79"/>
              </a:rPr>
              <a:t>ודע כי דבר גדול היה. וצדיקים גמורים היו ישראל, שלא גלו הסוד, והוא שפרעה חשב על דברי משה דרך שלשת ימים שילכו וישובו אל מצרים</a:t>
            </a:r>
            <a:r>
              <a:rPr lang="he-IL" sz="2200" dirty="0">
                <a:solidFill>
                  <a:schemeClr val="accent6">
                    <a:lumMod val="75000"/>
                  </a:schemeClr>
                </a:solidFill>
                <a:latin typeface="David" pitchFamily="34" charset="-79"/>
                <a:cs typeface="David" pitchFamily="34" charset="-79"/>
              </a:rPr>
              <a:t>. </a:t>
            </a:r>
            <a:endParaRPr lang="he-IL" sz="2200" dirty="0" smtClean="0">
              <a:solidFill>
                <a:schemeClr val="accent6">
                  <a:lumMod val="75000"/>
                </a:schemeClr>
              </a:solidFill>
              <a:latin typeface="David" pitchFamily="34" charset="-79"/>
              <a:cs typeface="David" pitchFamily="34" charset="-79"/>
            </a:endParaRPr>
          </a:p>
          <a:p>
            <a:pPr marL="0" indent="0" algn="ctr">
              <a:buNone/>
            </a:pPr>
            <a:r>
              <a:rPr lang="en-GB" sz="2000" dirty="0">
                <a:solidFill>
                  <a:schemeClr val="accent6">
                    <a:lumMod val="75000"/>
                  </a:schemeClr>
                </a:solidFill>
              </a:rPr>
              <a:t>They </a:t>
            </a:r>
            <a:r>
              <a:rPr lang="en-GB" sz="2000" dirty="0">
                <a:solidFill>
                  <a:schemeClr val="accent6">
                    <a:lumMod val="75000"/>
                  </a:schemeClr>
                </a:solidFill>
                <a:cs typeface="David" pitchFamily="34" charset="-79"/>
              </a:rPr>
              <a:t>were </a:t>
            </a:r>
            <a:r>
              <a:rPr lang="en-GB" sz="2000" dirty="0" err="1">
                <a:solidFill>
                  <a:schemeClr val="accent6">
                    <a:lumMod val="75000"/>
                  </a:schemeClr>
                </a:solidFill>
                <a:cs typeface="David" pitchFamily="34" charset="-79"/>
              </a:rPr>
              <a:t>tzadikim</a:t>
            </a:r>
            <a:r>
              <a:rPr lang="en-GB" sz="2000" dirty="0">
                <a:solidFill>
                  <a:schemeClr val="accent6">
                    <a:lumMod val="75000"/>
                  </a:schemeClr>
                </a:solidFill>
                <a:cs typeface="David" pitchFamily="34" charset="-79"/>
              </a:rPr>
              <a:t> and so never told the secret.</a:t>
            </a:r>
            <a:endParaRPr lang="en-US" sz="2000" dirty="0">
              <a:solidFill>
                <a:schemeClr val="accent6">
                  <a:lumMod val="75000"/>
                </a:schemeClr>
              </a:solidFill>
              <a:cs typeface="David" pitchFamily="34" charset="-79"/>
            </a:endParaRPr>
          </a:p>
          <a:p>
            <a:pPr marL="0" indent="0" algn="r" rtl="1">
              <a:buNone/>
            </a:pPr>
            <a:r>
              <a:rPr lang="en-US" sz="2200" dirty="0" smtClean="0">
                <a:latin typeface="David" pitchFamily="34" charset="-79"/>
                <a:cs typeface="David" pitchFamily="34" charset="-79"/>
              </a:rPr>
              <a:t> </a:t>
            </a:r>
            <a:r>
              <a:rPr lang="he-IL" sz="2200" dirty="0">
                <a:latin typeface="David" pitchFamily="34" charset="-79"/>
                <a:cs typeface="David" pitchFamily="34" charset="-79"/>
              </a:rPr>
              <a:t>וחלילה שהנביא דבר כזב, </a:t>
            </a:r>
            <a:r>
              <a:rPr lang="he-IL" sz="2200" b="1" dirty="0">
                <a:solidFill>
                  <a:schemeClr val="accent4">
                    <a:lumMod val="75000"/>
                  </a:schemeClr>
                </a:solidFill>
                <a:latin typeface="David" pitchFamily="34" charset="-79"/>
                <a:cs typeface="David" pitchFamily="34" charset="-79"/>
              </a:rPr>
              <a:t>כי לא אמר לעולם נשוב. וחכמת השם נשגבה מדעתנו.</a:t>
            </a:r>
            <a:r>
              <a:rPr lang="he-IL" sz="2200" dirty="0">
                <a:solidFill>
                  <a:schemeClr val="accent4">
                    <a:lumMod val="75000"/>
                  </a:schemeClr>
                </a:solidFill>
                <a:latin typeface="David" pitchFamily="34" charset="-79"/>
                <a:cs typeface="David" pitchFamily="34" charset="-79"/>
              </a:rPr>
              <a:t> </a:t>
            </a:r>
            <a:endParaRPr lang="en-US" sz="2200" dirty="0">
              <a:solidFill>
                <a:schemeClr val="accent4">
                  <a:lumMod val="75000"/>
                </a:schemeClr>
              </a:solidFill>
              <a:latin typeface="David" pitchFamily="34" charset="-79"/>
              <a:cs typeface="David" pitchFamily="34" charset="-79"/>
            </a:endParaRPr>
          </a:p>
          <a:p>
            <a:pPr marL="0" indent="0" algn="ctr">
              <a:buNone/>
            </a:pPr>
            <a:r>
              <a:rPr lang="en-GB" sz="2000" dirty="0">
                <a:solidFill>
                  <a:schemeClr val="accent4">
                    <a:lumMod val="75000"/>
                  </a:schemeClr>
                </a:solidFill>
                <a:cs typeface="David" pitchFamily="34" charset="-79"/>
              </a:rPr>
              <a:t>Moshe never lied because he never said they’d go back. We can’t understand </a:t>
            </a:r>
            <a:r>
              <a:rPr lang="en-GB" sz="2000" dirty="0" smtClean="0">
                <a:solidFill>
                  <a:schemeClr val="accent4">
                    <a:lumMod val="75000"/>
                  </a:schemeClr>
                </a:solidFill>
                <a:cs typeface="David" pitchFamily="34" charset="-79"/>
              </a:rPr>
              <a:t>G-d.</a:t>
            </a:r>
            <a:endParaRPr lang="he-IL" sz="2000" dirty="0" smtClean="0">
              <a:solidFill>
                <a:schemeClr val="accent4">
                  <a:lumMod val="75000"/>
                </a:schemeClr>
              </a:solidFill>
              <a:latin typeface="David" pitchFamily="34" charset="-79"/>
              <a:cs typeface="David" pitchFamily="34" charset="-79"/>
            </a:endParaRPr>
          </a:p>
          <a:p>
            <a:pPr marL="0" indent="0" algn="r" rtl="1">
              <a:buNone/>
            </a:pPr>
            <a:r>
              <a:rPr lang="he-IL" sz="2200" dirty="0" smtClean="0">
                <a:latin typeface="David" pitchFamily="34" charset="-79"/>
                <a:cs typeface="David" pitchFamily="34" charset="-79"/>
              </a:rPr>
              <a:t>ואשר </a:t>
            </a:r>
            <a:r>
              <a:rPr lang="he-IL" sz="2200" dirty="0">
                <a:latin typeface="David" pitchFamily="34" charset="-79"/>
                <a:cs typeface="David" pitchFamily="34" charset="-79"/>
              </a:rPr>
              <a:t>נראה לי שהיה זה הדבר בעבור שני דברים: </a:t>
            </a:r>
            <a:endParaRPr lang="en-US" sz="2200" dirty="0">
              <a:latin typeface="David" pitchFamily="34" charset="-79"/>
              <a:cs typeface="David" pitchFamily="34" charset="-79"/>
            </a:endParaRPr>
          </a:p>
          <a:p>
            <a:pPr marL="0" indent="0" algn="r" rtl="1">
              <a:buNone/>
            </a:pPr>
            <a:r>
              <a:rPr lang="en-US" sz="2200" dirty="0">
                <a:latin typeface="David" pitchFamily="34" charset="-79"/>
                <a:cs typeface="David" pitchFamily="34" charset="-79"/>
              </a:rPr>
              <a:t> </a:t>
            </a:r>
            <a:r>
              <a:rPr lang="he-IL" sz="2200" dirty="0" smtClean="0">
                <a:latin typeface="David" pitchFamily="34" charset="-79"/>
                <a:cs typeface="David" pitchFamily="34" charset="-79"/>
              </a:rPr>
              <a:t>האחד</a:t>
            </a:r>
            <a:r>
              <a:rPr lang="he-IL" sz="2200" dirty="0">
                <a:latin typeface="David" pitchFamily="34" charset="-79"/>
                <a:cs typeface="David" pitchFamily="34" charset="-79"/>
              </a:rPr>
              <a:t>: </a:t>
            </a:r>
            <a:r>
              <a:rPr lang="he-IL" sz="2200" b="1" dirty="0">
                <a:solidFill>
                  <a:schemeClr val="accent3">
                    <a:lumMod val="75000"/>
                  </a:schemeClr>
                </a:solidFill>
                <a:latin typeface="David" pitchFamily="34" charset="-79"/>
                <a:cs typeface="David" pitchFamily="34" charset="-79"/>
              </a:rPr>
              <a:t>שיתנו להם כלי כסף וזהב</a:t>
            </a:r>
            <a:r>
              <a:rPr lang="he-IL" sz="2200" dirty="0">
                <a:solidFill>
                  <a:schemeClr val="accent3">
                    <a:lumMod val="75000"/>
                  </a:schemeClr>
                </a:solidFill>
                <a:latin typeface="David" pitchFamily="34" charset="-79"/>
                <a:cs typeface="David" pitchFamily="34" charset="-79"/>
              </a:rPr>
              <a:t>. </a:t>
            </a:r>
            <a:r>
              <a:rPr lang="he-IL" sz="2200" dirty="0">
                <a:latin typeface="David" pitchFamily="34" charset="-79"/>
                <a:cs typeface="David" pitchFamily="34" charset="-79"/>
              </a:rPr>
              <a:t>ואלו ידעו שלא ישובו, לא היו נותנים. </a:t>
            </a:r>
            <a:endParaRPr lang="en-US" sz="2200" dirty="0">
              <a:latin typeface="David" pitchFamily="34" charset="-79"/>
              <a:cs typeface="David" pitchFamily="34" charset="-79"/>
            </a:endParaRPr>
          </a:p>
          <a:p>
            <a:pPr marL="0" indent="0" algn="ctr">
              <a:buNone/>
            </a:pPr>
            <a:r>
              <a:rPr lang="en-US" sz="2000" dirty="0">
                <a:solidFill>
                  <a:schemeClr val="accent3">
                    <a:lumMod val="75000"/>
                  </a:schemeClr>
                </a:solidFill>
                <a:cs typeface="David" pitchFamily="34" charset="-79"/>
              </a:rPr>
              <a:t> </a:t>
            </a:r>
            <a:r>
              <a:rPr lang="en-GB" sz="2000" dirty="0" smtClean="0">
                <a:solidFill>
                  <a:schemeClr val="accent3">
                    <a:lumMod val="75000"/>
                  </a:schemeClr>
                </a:solidFill>
                <a:cs typeface="David" pitchFamily="34" charset="-79"/>
              </a:rPr>
              <a:t>1) </a:t>
            </a:r>
            <a:r>
              <a:rPr lang="en-GB" sz="2000" dirty="0" err="1" smtClean="0">
                <a:solidFill>
                  <a:schemeClr val="accent3">
                    <a:lumMod val="75000"/>
                  </a:schemeClr>
                </a:solidFill>
                <a:cs typeface="David" pitchFamily="34" charset="-79"/>
              </a:rPr>
              <a:t>Rechush</a:t>
            </a:r>
            <a:r>
              <a:rPr lang="en-GB" sz="2000" dirty="0" smtClean="0">
                <a:solidFill>
                  <a:schemeClr val="accent3">
                    <a:lumMod val="75000"/>
                  </a:schemeClr>
                </a:solidFill>
                <a:cs typeface="David" pitchFamily="34" charset="-79"/>
              </a:rPr>
              <a:t> Gadol</a:t>
            </a:r>
            <a:endParaRPr lang="en-US" sz="2000" dirty="0">
              <a:solidFill>
                <a:schemeClr val="accent3">
                  <a:lumMod val="75000"/>
                </a:schemeClr>
              </a:solidFill>
              <a:cs typeface="David" pitchFamily="34" charset="-79"/>
            </a:endParaRPr>
          </a:p>
          <a:p>
            <a:pPr marL="0" indent="0" algn="r" rtl="1">
              <a:buNone/>
            </a:pPr>
            <a:r>
              <a:rPr lang="he-IL" sz="2200" dirty="0" smtClean="0">
                <a:latin typeface="David" pitchFamily="34" charset="-79"/>
                <a:cs typeface="David" pitchFamily="34" charset="-79"/>
              </a:rPr>
              <a:t>והדבר </a:t>
            </a:r>
            <a:r>
              <a:rPr lang="he-IL" sz="2200" dirty="0">
                <a:latin typeface="David" pitchFamily="34" charset="-79"/>
                <a:cs typeface="David" pitchFamily="34" charset="-79"/>
              </a:rPr>
              <a:t>השני: </a:t>
            </a:r>
            <a:r>
              <a:rPr lang="he-IL" sz="2200" b="1" dirty="0">
                <a:solidFill>
                  <a:schemeClr val="accent2">
                    <a:lumMod val="75000"/>
                  </a:schemeClr>
                </a:solidFill>
                <a:latin typeface="David" pitchFamily="34" charset="-79"/>
                <a:cs typeface="David" pitchFamily="34" charset="-79"/>
              </a:rPr>
              <a:t>שיטבע פרעה וחילו</a:t>
            </a:r>
            <a:r>
              <a:rPr lang="he-IL" sz="2200" b="1" dirty="0">
                <a:latin typeface="David" pitchFamily="34" charset="-79"/>
                <a:cs typeface="David" pitchFamily="34" charset="-79"/>
              </a:rPr>
              <a:t>.</a:t>
            </a:r>
            <a:r>
              <a:rPr lang="he-IL" sz="2200" dirty="0">
                <a:latin typeface="David" pitchFamily="34" charset="-79"/>
                <a:cs typeface="David" pitchFamily="34" charset="-79"/>
              </a:rPr>
              <a:t> כי אלו היו הולכים ברשותו, ואין בלבו שישובו, לא רדף אחריהם. והעד: ויגד למלך מצרים כי ברח העם (שמות יד, ה). אני יוצא - על ידי שליח</a:t>
            </a:r>
            <a:r>
              <a:rPr lang="he-IL" sz="2200" dirty="0" smtClean="0">
                <a:latin typeface="David" pitchFamily="34" charset="-79"/>
                <a:cs typeface="David" pitchFamily="34" charset="-79"/>
              </a:rPr>
              <a:t>:</a:t>
            </a:r>
          </a:p>
          <a:p>
            <a:pPr marL="0" indent="0" algn="ctr">
              <a:buNone/>
            </a:pPr>
            <a:r>
              <a:rPr lang="en-GB" sz="2000" dirty="0" smtClean="0">
                <a:solidFill>
                  <a:schemeClr val="accent2">
                    <a:lumMod val="75000"/>
                  </a:schemeClr>
                </a:solidFill>
                <a:cs typeface="David" pitchFamily="34" charset="-79"/>
              </a:rPr>
              <a:t>2) In order that Pharaoh and his army would drown</a:t>
            </a:r>
            <a:endParaRPr lang="en-US" sz="2000" dirty="0">
              <a:solidFill>
                <a:schemeClr val="accent2">
                  <a:lumMod val="75000"/>
                </a:schemeClr>
              </a:solidFill>
              <a:cs typeface="David" pitchFamily="34" charset="-79"/>
            </a:endParaRPr>
          </a:p>
        </p:txBody>
      </p:sp>
    </p:spTree>
    <p:extLst>
      <p:ext uri="{BB962C8B-B14F-4D97-AF65-F5344CB8AC3E}">
        <p14:creationId xmlns:p14="http://schemas.microsoft.com/office/powerpoint/2010/main" val="4222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200" b="1" dirty="0" smtClean="0">
                <a:solidFill>
                  <a:schemeClr val="accent5"/>
                </a:solidFill>
                <a:effectLst>
                  <a:outerShdw blurRad="38100" dist="38100" dir="2700000" algn="tl">
                    <a:srgbClr val="000000">
                      <a:alpha val="43137"/>
                    </a:srgbClr>
                  </a:outerShdw>
                </a:effectLst>
              </a:rPr>
              <a:t>Review</a:t>
            </a:r>
            <a:endParaRPr lang="he-IL" sz="7200" b="1"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GB" dirty="0"/>
              <a:t>Am Yisrael were complaining about the work load. </a:t>
            </a:r>
            <a:endParaRPr lang="en-GB" dirty="0" smtClean="0"/>
          </a:p>
          <a:p>
            <a:r>
              <a:rPr lang="en-GB" dirty="0" smtClean="0"/>
              <a:t>Moshe </a:t>
            </a:r>
            <a:r>
              <a:rPr lang="en-GB" dirty="0"/>
              <a:t>has double </a:t>
            </a:r>
            <a:r>
              <a:rPr lang="en-GB" dirty="0" smtClean="0"/>
              <a:t>mission:</a:t>
            </a:r>
          </a:p>
          <a:p>
            <a:pPr marL="514350" indent="-514350">
              <a:buAutoNum type="arabicParenR"/>
            </a:pPr>
            <a:r>
              <a:rPr lang="en-GB" dirty="0" smtClean="0"/>
              <a:t>To tell Am Yisrael that G-d sent him to redeem them.</a:t>
            </a:r>
          </a:p>
          <a:p>
            <a:pPr marL="514350" indent="-514350">
              <a:buAutoNum type="arabicParenR"/>
            </a:pPr>
            <a:r>
              <a:rPr lang="en-GB" dirty="0" smtClean="0"/>
              <a:t>To ask Pharaoh to permit them to go for three days to serve G-d in the desert. </a:t>
            </a:r>
          </a:p>
          <a:p>
            <a:r>
              <a:rPr lang="en-GB" dirty="0" smtClean="0"/>
              <a:t>Pharaoh is more likely to say yes to this than letting them leave completely.</a:t>
            </a:r>
            <a:endParaRPr lang="he-IL" dirty="0">
              <a:latin typeface="David" pitchFamily="34" charset="-79"/>
              <a:cs typeface="David" pitchFamily="34" charset="-79"/>
            </a:endParaRPr>
          </a:p>
        </p:txBody>
      </p:sp>
    </p:spTree>
    <p:extLst>
      <p:ext uri="{BB962C8B-B14F-4D97-AF65-F5344CB8AC3E}">
        <p14:creationId xmlns:p14="http://schemas.microsoft.com/office/powerpoint/2010/main" val="277930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5"/>
                </a:solidFill>
                <a:effectLst>
                  <a:outerShdw blurRad="38100" dist="38100" dir="2700000" algn="tl">
                    <a:srgbClr val="000000">
                      <a:alpha val="43137"/>
                    </a:srgbClr>
                  </a:outerShdw>
                </a:effectLst>
              </a:rPr>
              <a:t>שמות פרק ג</a:t>
            </a:r>
            <a:endParaRPr lang="he-IL" sz="6000" b="1" dirty="0">
              <a:solidFill>
                <a:schemeClr val="accent5"/>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0580113"/>
              </p:ext>
            </p:extLst>
          </p:nvPr>
        </p:nvGraphicFramePr>
        <p:xfrm>
          <a:off x="384628" y="1371598"/>
          <a:ext cx="8302172" cy="5105400"/>
        </p:xfrm>
        <a:graphic>
          <a:graphicData uri="http://schemas.openxmlformats.org/drawingml/2006/table">
            <a:tbl>
              <a:tblPr rtl="1" bandRow="1">
                <a:tableStyleId>{35758FB7-9AC5-4552-8A53-C91805E547FA}</a:tableStyleId>
              </a:tblPr>
              <a:tblGrid>
                <a:gridCol w="4151086"/>
                <a:gridCol w="4151086"/>
              </a:tblGrid>
              <a:tr h="1701800">
                <a:tc>
                  <a:txBody>
                    <a:bodyPr/>
                    <a:lstStyle/>
                    <a:p>
                      <a:pPr algn="r" rtl="1">
                        <a:spcAft>
                          <a:spcPts val="0"/>
                        </a:spcAft>
                      </a:pPr>
                      <a:r>
                        <a:rPr lang="he-IL" sz="3600" b="1" dirty="0">
                          <a:effectLst/>
                          <a:latin typeface="David" pitchFamily="34" charset="-79"/>
                          <a:cs typeface="David" pitchFamily="34" charset="-79"/>
                        </a:rPr>
                        <a:t>י</a:t>
                      </a:r>
                      <a:r>
                        <a:rPr lang="he-IL" sz="3200" dirty="0">
                          <a:effectLst/>
                          <a:latin typeface="David" pitchFamily="34" charset="-79"/>
                          <a:cs typeface="David" pitchFamily="34" charset="-79"/>
                        </a:rPr>
                        <a:t> וְעַתָּה </a:t>
                      </a:r>
                      <a:r>
                        <a:rPr lang="he-IL" sz="3200" b="1" dirty="0">
                          <a:effectLst/>
                          <a:latin typeface="David" pitchFamily="34" charset="-79"/>
                          <a:cs typeface="David" pitchFamily="34" charset="-79"/>
                        </a:rPr>
                        <a:t>לְכָה</a:t>
                      </a:r>
                      <a:r>
                        <a:rPr lang="he-IL" sz="3200" dirty="0">
                          <a:effectLst/>
                          <a:latin typeface="David" pitchFamily="34" charset="-79"/>
                          <a:cs typeface="David" pitchFamily="34" charset="-79"/>
                        </a:rPr>
                        <a:t>, </a:t>
                      </a:r>
                      <a:r>
                        <a:rPr lang="he-IL" sz="3200" b="1" dirty="0">
                          <a:effectLst/>
                          <a:latin typeface="David" pitchFamily="34" charset="-79"/>
                          <a:cs typeface="David" pitchFamily="34" charset="-79"/>
                        </a:rPr>
                        <a:t>וְאֶשְׁלָחֲךָ</a:t>
                      </a:r>
                      <a:r>
                        <a:rPr lang="he-IL" sz="3200" dirty="0">
                          <a:effectLst/>
                          <a:latin typeface="David" pitchFamily="34" charset="-79"/>
                          <a:cs typeface="David" pitchFamily="34" charset="-79"/>
                        </a:rPr>
                        <a:t> אֶל-פַּרְעֹה;</a:t>
                      </a:r>
                      <a:endParaRPr lang="en-US" sz="3200" dirty="0">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3200" b="1" dirty="0">
                          <a:effectLst/>
                          <a:latin typeface="David" pitchFamily="34" charset="-79"/>
                          <a:cs typeface="David" pitchFamily="34" charset="-79"/>
                        </a:rPr>
                        <a:t>וְהוֹצֵא</a:t>
                      </a:r>
                      <a:r>
                        <a:rPr lang="he-IL" sz="3200" dirty="0">
                          <a:effectLst/>
                          <a:latin typeface="David" pitchFamily="34" charset="-79"/>
                          <a:cs typeface="David" pitchFamily="34" charset="-79"/>
                        </a:rPr>
                        <a:t> אֶת-עַמִּי בְנֵי-יִשְׂרָאֵל, מִמִּצְרָיִם</a:t>
                      </a:r>
                      <a:endParaRPr lang="en-US" sz="3200" dirty="0">
                        <a:effectLst/>
                        <a:latin typeface="David" pitchFamily="34" charset="-79"/>
                        <a:ea typeface="Times New Roman"/>
                        <a:cs typeface="David" pitchFamily="34" charset="-79"/>
                      </a:endParaRPr>
                    </a:p>
                  </a:txBody>
                  <a:tcPr marL="68580" marR="68580" marT="0" marB="0"/>
                </a:tc>
              </a:tr>
              <a:tr h="1701800">
                <a:tc>
                  <a:txBody>
                    <a:bodyPr/>
                    <a:lstStyle/>
                    <a:p>
                      <a:pPr algn="r" rtl="1">
                        <a:spcAft>
                          <a:spcPts val="0"/>
                        </a:spcAft>
                      </a:pPr>
                      <a:r>
                        <a:rPr lang="he-IL" sz="3600" b="1" dirty="0">
                          <a:effectLst/>
                          <a:latin typeface="David" pitchFamily="34" charset="-79"/>
                          <a:cs typeface="David" pitchFamily="34" charset="-79"/>
                        </a:rPr>
                        <a:t>יא</a:t>
                      </a:r>
                      <a:r>
                        <a:rPr lang="he-IL" sz="3200" dirty="0">
                          <a:effectLst/>
                          <a:latin typeface="David" pitchFamily="34" charset="-79"/>
                          <a:cs typeface="David" pitchFamily="34" charset="-79"/>
                        </a:rPr>
                        <a:t> וַיֹּאמֶר מֹשֶׁה, אֶל-הָאֱלֹהִים, מִי אָנֹכִי, כִּי </a:t>
                      </a:r>
                      <a:r>
                        <a:rPr lang="he-IL" sz="3200" b="1" dirty="0">
                          <a:effectLst/>
                          <a:latin typeface="David" pitchFamily="34" charset="-79"/>
                          <a:cs typeface="David" pitchFamily="34" charset="-79"/>
                        </a:rPr>
                        <a:t>אֵלֵךְ</a:t>
                      </a:r>
                      <a:r>
                        <a:rPr lang="he-IL" sz="3200" dirty="0">
                          <a:effectLst/>
                          <a:latin typeface="David" pitchFamily="34" charset="-79"/>
                          <a:cs typeface="David" pitchFamily="34" charset="-79"/>
                        </a:rPr>
                        <a:t> אֶל-פַּרְעֹה</a:t>
                      </a:r>
                      <a:endParaRPr lang="en-US" sz="3200" dirty="0">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3200" dirty="0">
                          <a:effectLst/>
                          <a:latin typeface="David" pitchFamily="34" charset="-79"/>
                          <a:cs typeface="David" pitchFamily="34" charset="-79"/>
                        </a:rPr>
                        <a:t> וְכִי </a:t>
                      </a:r>
                      <a:r>
                        <a:rPr lang="he-IL" sz="3200" b="1" dirty="0">
                          <a:effectLst/>
                          <a:latin typeface="David" pitchFamily="34" charset="-79"/>
                          <a:cs typeface="David" pitchFamily="34" charset="-79"/>
                        </a:rPr>
                        <a:t>אוֹצִיא</a:t>
                      </a:r>
                      <a:r>
                        <a:rPr lang="he-IL" sz="3200" dirty="0">
                          <a:effectLst/>
                          <a:latin typeface="David" pitchFamily="34" charset="-79"/>
                          <a:cs typeface="David" pitchFamily="34" charset="-79"/>
                        </a:rPr>
                        <a:t> אֶת-בְּנֵי יִשְׂרָאֵל, מִמִּצְרָיִם</a:t>
                      </a:r>
                      <a:endParaRPr lang="en-US" sz="3200" dirty="0">
                        <a:effectLst/>
                        <a:latin typeface="David" pitchFamily="34" charset="-79"/>
                        <a:ea typeface="Times New Roman"/>
                        <a:cs typeface="David" pitchFamily="34" charset="-79"/>
                      </a:endParaRPr>
                    </a:p>
                  </a:txBody>
                  <a:tcPr marL="68580" marR="68580" marT="0" marB="0"/>
                </a:tc>
              </a:tr>
              <a:tr h="1701800">
                <a:tc>
                  <a:txBody>
                    <a:bodyPr/>
                    <a:lstStyle/>
                    <a:p>
                      <a:pPr algn="r" rtl="1">
                        <a:spcAft>
                          <a:spcPts val="0"/>
                        </a:spcAft>
                      </a:pPr>
                      <a:r>
                        <a:rPr lang="he-IL" sz="3600" b="1" dirty="0">
                          <a:effectLst/>
                          <a:latin typeface="David" pitchFamily="34" charset="-79"/>
                          <a:cs typeface="David" pitchFamily="34" charset="-79"/>
                        </a:rPr>
                        <a:t>יב</a:t>
                      </a:r>
                      <a:r>
                        <a:rPr lang="he-IL" sz="3200" dirty="0">
                          <a:effectLst/>
                          <a:latin typeface="David" pitchFamily="34" charset="-79"/>
                          <a:cs typeface="David" pitchFamily="34" charset="-79"/>
                        </a:rPr>
                        <a:t> וַיֹּאמֶר כִּי-אֶהְיֶה עִמָּךְ, וְזֶה-לְּךָ הָאוֹת, כִּי אָנֹכִי </a:t>
                      </a:r>
                      <a:r>
                        <a:rPr lang="he-IL" sz="3200" b="1" dirty="0">
                          <a:effectLst/>
                          <a:latin typeface="David" pitchFamily="34" charset="-79"/>
                          <a:cs typeface="David" pitchFamily="34" charset="-79"/>
                        </a:rPr>
                        <a:t>שְׁלַחְתִּיךָ</a:t>
                      </a:r>
                      <a:endParaRPr lang="en-US" sz="3200" b="1" dirty="0">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3200" b="1" dirty="0">
                          <a:effectLst/>
                          <a:latin typeface="David" pitchFamily="34" charset="-79"/>
                          <a:cs typeface="David" pitchFamily="34" charset="-79"/>
                        </a:rPr>
                        <a:t>בְּהוֹצִיאֲךָ</a:t>
                      </a:r>
                      <a:r>
                        <a:rPr lang="he-IL" sz="3200" dirty="0">
                          <a:effectLst/>
                          <a:latin typeface="David" pitchFamily="34" charset="-79"/>
                          <a:cs typeface="David" pitchFamily="34" charset="-79"/>
                        </a:rPr>
                        <a:t> אֶת-הָעָם, מִמִּצְרַיִם, תַּעַבְדוּן אֶת-הָאֱלֹהִים, עַל הָהָר הַזֶּה.</a:t>
                      </a:r>
                      <a:endParaRPr lang="en-US" sz="3200" dirty="0">
                        <a:effectLst/>
                        <a:latin typeface="David" pitchFamily="34" charset="-79"/>
                        <a:ea typeface="Times New Roman"/>
                        <a:cs typeface="David" pitchFamily="34" charset="-79"/>
                      </a:endParaRPr>
                    </a:p>
                  </a:txBody>
                  <a:tcPr marL="68580" marR="68580" marT="0" marB="0"/>
                </a:tc>
              </a:tr>
            </a:tbl>
          </a:graphicData>
        </a:graphic>
      </p:graphicFrame>
    </p:spTree>
    <p:extLst>
      <p:ext uri="{BB962C8B-B14F-4D97-AF65-F5344CB8AC3E}">
        <p14:creationId xmlns:p14="http://schemas.microsoft.com/office/powerpoint/2010/main" val="3358287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ln>
            <a:noFill/>
          </a:ln>
        </p:spPr>
        <p:style>
          <a:lnRef idx="2">
            <a:schemeClr val="dk1"/>
          </a:lnRef>
          <a:fillRef idx="1">
            <a:schemeClr val="lt1"/>
          </a:fillRef>
          <a:effectRef idx="0">
            <a:schemeClr val="dk1"/>
          </a:effectRef>
          <a:fontRef idx="minor">
            <a:schemeClr val="dk1"/>
          </a:fontRef>
        </p:style>
        <p:txBody>
          <a:bodyPr>
            <a:normAutofit/>
          </a:bodyPr>
          <a:lstStyle/>
          <a:p>
            <a:r>
              <a:rPr lang="en-GB" sz="4000" b="1" dirty="0" smtClean="0">
                <a:solidFill>
                  <a:schemeClr val="accent5"/>
                </a:solidFill>
                <a:effectLst>
                  <a:outerShdw blurRad="38100" dist="38100" dir="2700000" algn="tl">
                    <a:srgbClr val="000000">
                      <a:alpha val="43137"/>
                    </a:srgbClr>
                  </a:outerShdw>
                </a:effectLst>
              </a:rPr>
              <a:t>Understanding the </a:t>
            </a:r>
            <a:r>
              <a:rPr lang="en-GB" sz="4000" b="1" dirty="0" err="1" smtClean="0">
                <a:solidFill>
                  <a:schemeClr val="accent5"/>
                </a:solidFill>
                <a:effectLst>
                  <a:outerShdw blurRad="38100" dist="38100" dir="2700000" algn="tl">
                    <a:srgbClr val="000000">
                      <a:alpha val="43137"/>
                    </a:srgbClr>
                  </a:outerShdw>
                </a:effectLst>
              </a:rPr>
              <a:t>Rashbam</a:t>
            </a:r>
            <a:endParaRPr lang="he-IL" sz="4000" b="1" dirty="0">
              <a:solidFill>
                <a:schemeClr val="accent5"/>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4057485"/>
              </p:ext>
            </p:extLst>
          </p:nvPr>
        </p:nvGraphicFramePr>
        <p:xfrm>
          <a:off x="228600" y="4794634"/>
          <a:ext cx="8610600" cy="1758564"/>
        </p:xfrm>
        <a:graphic>
          <a:graphicData uri="http://schemas.openxmlformats.org/drawingml/2006/table">
            <a:tbl>
              <a:tblPr rtl="1" bandRow="1">
                <a:tableStyleId>{35758FB7-9AC5-4552-8A53-C91805E547FA}</a:tableStyleId>
              </a:tblPr>
              <a:tblGrid>
                <a:gridCol w="4305300"/>
                <a:gridCol w="4305300"/>
              </a:tblGrid>
              <a:tr h="417444">
                <a:tc>
                  <a:txBody>
                    <a:bodyPr/>
                    <a:lstStyle/>
                    <a:p>
                      <a:pPr algn="r" rtl="1">
                        <a:spcAft>
                          <a:spcPts val="0"/>
                        </a:spcAft>
                      </a:pPr>
                      <a:r>
                        <a:rPr lang="he-IL" sz="2400" b="1" dirty="0">
                          <a:solidFill>
                            <a:schemeClr val="accent6">
                              <a:lumMod val="75000"/>
                            </a:schemeClr>
                          </a:solidFill>
                          <a:effectLst/>
                          <a:latin typeface="David" pitchFamily="34" charset="-79"/>
                          <a:cs typeface="David" pitchFamily="34" charset="-79"/>
                        </a:rPr>
                        <a:t>י</a:t>
                      </a:r>
                      <a:r>
                        <a:rPr lang="he-IL" sz="2000" dirty="0">
                          <a:solidFill>
                            <a:schemeClr val="accent6">
                              <a:lumMod val="75000"/>
                            </a:schemeClr>
                          </a:solidFill>
                          <a:effectLst/>
                          <a:latin typeface="David" pitchFamily="34" charset="-79"/>
                          <a:cs typeface="David" pitchFamily="34" charset="-79"/>
                        </a:rPr>
                        <a:t> וְעַתָּה </a:t>
                      </a:r>
                      <a:r>
                        <a:rPr lang="he-IL" sz="2000" b="1" dirty="0">
                          <a:solidFill>
                            <a:schemeClr val="accent6">
                              <a:lumMod val="75000"/>
                            </a:schemeClr>
                          </a:solidFill>
                          <a:effectLst/>
                          <a:latin typeface="David" pitchFamily="34" charset="-79"/>
                          <a:cs typeface="David" pitchFamily="34" charset="-79"/>
                        </a:rPr>
                        <a:t>לְכָה</a:t>
                      </a:r>
                      <a:r>
                        <a:rPr lang="he-IL" sz="2000" dirty="0">
                          <a:solidFill>
                            <a:schemeClr val="accent6">
                              <a:lumMod val="75000"/>
                            </a:schemeClr>
                          </a:solidFill>
                          <a:effectLst/>
                          <a:latin typeface="David" pitchFamily="34" charset="-79"/>
                          <a:cs typeface="David" pitchFamily="34" charset="-79"/>
                        </a:rPr>
                        <a:t>, </a:t>
                      </a:r>
                      <a:r>
                        <a:rPr lang="he-IL" sz="2000" b="1" dirty="0">
                          <a:solidFill>
                            <a:schemeClr val="accent6">
                              <a:lumMod val="75000"/>
                            </a:schemeClr>
                          </a:solidFill>
                          <a:effectLst/>
                          <a:latin typeface="David" pitchFamily="34" charset="-79"/>
                          <a:cs typeface="David" pitchFamily="34" charset="-79"/>
                        </a:rPr>
                        <a:t>וְאֶשְׁלָחֲךָ</a:t>
                      </a:r>
                      <a:r>
                        <a:rPr lang="he-IL" sz="2000" dirty="0">
                          <a:solidFill>
                            <a:schemeClr val="accent6">
                              <a:lumMod val="75000"/>
                            </a:schemeClr>
                          </a:solidFill>
                          <a:effectLst/>
                          <a:latin typeface="David" pitchFamily="34" charset="-79"/>
                          <a:cs typeface="David" pitchFamily="34" charset="-79"/>
                        </a:rPr>
                        <a:t> אֶל-פַּרְעֹה;</a:t>
                      </a:r>
                      <a:endParaRPr lang="en-US" sz="2000" dirty="0">
                        <a:solidFill>
                          <a:schemeClr val="accent6">
                            <a:lumMod val="75000"/>
                          </a:schemeClr>
                        </a:solidFill>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b="1" dirty="0">
                          <a:solidFill>
                            <a:schemeClr val="accent4">
                              <a:lumMod val="75000"/>
                            </a:schemeClr>
                          </a:solidFill>
                          <a:effectLst/>
                          <a:latin typeface="David" pitchFamily="34" charset="-79"/>
                          <a:cs typeface="David" pitchFamily="34" charset="-79"/>
                        </a:rPr>
                        <a:t>וְהוֹצֵא</a:t>
                      </a:r>
                      <a:r>
                        <a:rPr lang="he-IL" sz="2000" dirty="0">
                          <a:solidFill>
                            <a:schemeClr val="accent4">
                              <a:lumMod val="75000"/>
                            </a:schemeClr>
                          </a:solidFill>
                          <a:effectLst/>
                          <a:latin typeface="David" pitchFamily="34" charset="-79"/>
                          <a:cs typeface="David" pitchFamily="34" charset="-79"/>
                        </a:rPr>
                        <a:t> אֶת-עַמִּי בְנֵי-יִשְׂרָאֵל, מִמִּצְרָיִם</a:t>
                      </a:r>
                      <a:endParaRPr lang="en-US" sz="2000" dirty="0">
                        <a:solidFill>
                          <a:schemeClr val="accent4">
                            <a:lumMod val="75000"/>
                          </a:schemeClr>
                        </a:solidFill>
                        <a:effectLst/>
                        <a:latin typeface="David" pitchFamily="34" charset="-79"/>
                        <a:ea typeface="Times New Roman"/>
                        <a:cs typeface="David" pitchFamily="34" charset="-79"/>
                      </a:endParaRPr>
                    </a:p>
                  </a:txBody>
                  <a:tcPr marL="68580" marR="68580" marT="0" marB="0"/>
                </a:tc>
              </a:tr>
              <a:tr h="629477">
                <a:tc>
                  <a:txBody>
                    <a:bodyPr/>
                    <a:lstStyle/>
                    <a:p>
                      <a:pPr algn="r" rtl="1">
                        <a:spcAft>
                          <a:spcPts val="0"/>
                        </a:spcAft>
                      </a:pPr>
                      <a:r>
                        <a:rPr lang="he-IL" sz="2400" b="1" dirty="0">
                          <a:effectLst/>
                          <a:latin typeface="David" pitchFamily="34" charset="-79"/>
                          <a:cs typeface="David" pitchFamily="34" charset="-79"/>
                        </a:rPr>
                        <a:t>יא</a:t>
                      </a:r>
                      <a:r>
                        <a:rPr lang="he-IL" sz="2000" dirty="0">
                          <a:effectLst/>
                          <a:latin typeface="David" pitchFamily="34" charset="-79"/>
                          <a:cs typeface="David" pitchFamily="34" charset="-79"/>
                        </a:rPr>
                        <a:t> וַיֹּאמֶר מֹשֶׁה, אֶל-הָאֱלֹהִים, מִי אָנֹכִי, כִּי </a:t>
                      </a:r>
                      <a:r>
                        <a:rPr lang="he-IL" sz="2000" b="1" dirty="0">
                          <a:effectLst/>
                          <a:latin typeface="David" pitchFamily="34" charset="-79"/>
                          <a:cs typeface="David" pitchFamily="34" charset="-79"/>
                        </a:rPr>
                        <a:t>אֵלֵךְ</a:t>
                      </a:r>
                      <a:r>
                        <a:rPr lang="he-IL" sz="2000" dirty="0">
                          <a:effectLst/>
                          <a:latin typeface="David" pitchFamily="34" charset="-79"/>
                          <a:cs typeface="David" pitchFamily="34" charset="-79"/>
                        </a:rPr>
                        <a:t> אֶל-פַּרְעֹה</a:t>
                      </a:r>
                      <a:endParaRPr lang="en-US" sz="2000" dirty="0">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dirty="0">
                          <a:effectLst/>
                          <a:latin typeface="David" pitchFamily="34" charset="-79"/>
                          <a:cs typeface="David" pitchFamily="34" charset="-79"/>
                        </a:rPr>
                        <a:t> וְכִי </a:t>
                      </a:r>
                      <a:r>
                        <a:rPr lang="he-IL" sz="2000" b="1" dirty="0">
                          <a:effectLst/>
                          <a:latin typeface="David" pitchFamily="34" charset="-79"/>
                          <a:cs typeface="David" pitchFamily="34" charset="-79"/>
                        </a:rPr>
                        <a:t>אוֹצִיא</a:t>
                      </a:r>
                      <a:r>
                        <a:rPr lang="he-IL" sz="2000" dirty="0">
                          <a:effectLst/>
                          <a:latin typeface="David" pitchFamily="34" charset="-79"/>
                          <a:cs typeface="David" pitchFamily="34" charset="-79"/>
                        </a:rPr>
                        <a:t> אֶת-בְּנֵי יִשְׂרָאֵל, מִמִּצְרָיִם</a:t>
                      </a:r>
                      <a:endParaRPr lang="en-US" sz="2000" dirty="0">
                        <a:effectLst/>
                        <a:latin typeface="David" pitchFamily="34" charset="-79"/>
                        <a:ea typeface="Times New Roman"/>
                        <a:cs typeface="David" pitchFamily="34" charset="-79"/>
                      </a:endParaRPr>
                    </a:p>
                  </a:txBody>
                  <a:tcPr marL="68580" marR="68580" marT="0" marB="0"/>
                </a:tc>
              </a:tr>
              <a:tr h="629477">
                <a:tc>
                  <a:txBody>
                    <a:bodyPr/>
                    <a:lstStyle/>
                    <a:p>
                      <a:pPr algn="r" rtl="1">
                        <a:spcAft>
                          <a:spcPts val="0"/>
                        </a:spcAft>
                      </a:pPr>
                      <a:r>
                        <a:rPr lang="he-IL" sz="2400" b="1" dirty="0">
                          <a:effectLst/>
                          <a:latin typeface="David" pitchFamily="34" charset="-79"/>
                          <a:cs typeface="David" pitchFamily="34" charset="-79"/>
                        </a:rPr>
                        <a:t>יב</a:t>
                      </a:r>
                      <a:r>
                        <a:rPr lang="he-IL" sz="2000" dirty="0">
                          <a:effectLst/>
                          <a:latin typeface="David" pitchFamily="34" charset="-79"/>
                          <a:cs typeface="David" pitchFamily="34" charset="-79"/>
                        </a:rPr>
                        <a:t> וַיֹּאמֶר כִּי-אֶהְיֶה עִמָּךְ, וְזֶה-לְּךָ הָאוֹת, כִּי אָנֹכִי </a:t>
                      </a:r>
                      <a:r>
                        <a:rPr lang="he-IL" sz="2000" b="1" dirty="0">
                          <a:effectLst/>
                          <a:latin typeface="David" pitchFamily="34" charset="-79"/>
                          <a:cs typeface="David" pitchFamily="34" charset="-79"/>
                        </a:rPr>
                        <a:t>שְׁלַחְתִּיךָ</a:t>
                      </a:r>
                      <a:endParaRPr lang="en-US" sz="2000" b="1" dirty="0">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b="1" dirty="0">
                          <a:effectLst/>
                          <a:latin typeface="David" pitchFamily="34" charset="-79"/>
                          <a:cs typeface="David" pitchFamily="34" charset="-79"/>
                        </a:rPr>
                        <a:t>בְּהוֹצִיאֲךָ</a:t>
                      </a:r>
                      <a:r>
                        <a:rPr lang="he-IL" sz="2000" dirty="0">
                          <a:effectLst/>
                          <a:latin typeface="David" pitchFamily="34" charset="-79"/>
                          <a:cs typeface="David" pitchFamily="34" charset="-79"/>
                        </a:rPr>
                        <a:t> אֶת-הָעָם, מִמִּצְרַיִם, תַּעַבְדוּן אֶת-הָאֱלֹהִים, עַל הָהָר הַזֶּה.</a:t>
                      </a:r>
                      <a:endParaRPr lang="en-US" sz="2000" dirty="0">
                        <a:effectLst/>
                        <a:latin typeface="David" pitchFamily="34" charset="-79"/>
                        <a:ea typeface="Times New Roman"/>
                        <a:cs typeface="David" pitchFamily="34" charset="-79"/>
                      </a:endParaRPr>
                    </a:p>
                  </a:txBody>
                  <a:tcPr marL="68580" marR="68580" marT="0" marB="0"/>
                </a:tc>
              </a:tr>
            </a:tbl>
          </a:graphicData>
        </a:graphic>
      </p:graphicFrame>
      <p:sp>
        <p:nvSpPr>
          <p:cNvPr id="3" name="TextBox 2"/>
          <p:cNvSpPr txBox="1"/>
          <p:nvPr/>
        </p:nvSpPr>
        <p:spPr>
          <a:xfrm>
            <a:off x="156029" y="990600"/>
            <a:ext cx="8686800" cy="3539430"/>
          </a:xfrm>
          <a:prstGeom prst="rect">
            <a:avLst/>
          </a:prstGeom>
          <a:noFill/>
        </p:spPr>
        <p:txBody>
          <a:bodyPr wrap="square" rtlCol="1">
            <a:spAutoFit/>
          </a:bodyPr>
          <a:lstStyle/>
          <a:p>
            <a:pPr algn="r" rtl="1"/>
            <a:r>
              <a:rPr lang="he-IL" sz="2800" b="1" u="sng" dirty="0" smtClean="0">
                <a:latin typeface="David" pitchFamily="34" charset="-79"/>
                <a:cs typeface="David" pitchFamily="34" charset="-79"/>
              </a:rPr>
              <a:t>רשב"ם </a:t>
            </a:r>
            <a:r>
              <a:rPr lang="he-IL" sz="2800" b="1" u="sng" dirty="0">
                <a:latin typeface="David" pitchFamily="34" charset="-79"/>
                <a:cs typeface="David" pitchFamily="34" charset="-79"/>
              </a:rPr>
              <a:t>שמות פרק ג פסוק יא </a:t>
            </a:r>
            <a:endParaRPr lang="en-US" sz="2800" dirty="0">
              <a:latin typeface="David" pitchFamily="34" charset="-79"/>
              <a:cs typeface="David" pitchFamily="34" charset="-79"/>
            </a:endParaRPr>
          </a:p>
          <a:p>
            <a:pPr algn="r" rtl="1"/>
            <a:r>
              <a:rPr lang="he-IL" sz="2800" dirty="0">
                <a:latin typeface="David" pitchFamily="34" charset="-79"/>
                <a:cs typeface="David" pitchFamily="34" charset="-79"/>
              </a:rPr>
              <a:t>(יא) ויאמר משה מי אנכי - מי שרוצה לעמוד על עיקר פשוטו של מקראות הללו ישכיל בפירושי זה</a:t>
            </a:r>
            <a:r>
              <a:rPr lang="he-IL" sz="2800" b="1" dirty="0">
                <a:latin typeface="David" pitchFamily="34" charset="-79"/>
                <a:cs typeface="David" pitchFamily="34" charset="-79"/>
              </a:rPr>
              <a:t>, כי הראשונים ממני לא הבינו בו כלל כלל</a:t>
            </a:r>
            <a:r>
              <a:rPr lang="he-IL" sz="2800" dirty="0">
                <a:latin typeface="David" pitchFamily="34" charset="-79"/>
                <a:cs typeface="David" pitchFamily="34" charset="-79"/>
              </a:rPr>
              <a:t>.</a:t>
            </a:r>
            <a:endParaRPr lang="en-US" sz="2800" dirty="0">
              <a:latin typeface="David" pitchFamily="34" charset="-79"/>
              <a:cs typeface="David" pitchFamily="34" charset="-79"/>
            </a:endParaRPr>
          </a:p>
          <a:p>
            <a:pPr algn="r" rtl="1"/>
            <a:r>
              <a:rPr lang="he-IL" sz="2800" dirty="0">
                <a:latin typeface="David" pitchFamily="34" charset="-79"/>
                <a:cs typeface="David" pitchFamily="34" charset="-79"/>
              </a:rPr>
              <a:t> </a:t>
            </a:r>
            <a:endParaRPr lang="en-US" sz="2800" dirty="0">
              <a:latin typeface="David" pitchFamily="34" charset="-79"/>
              <a:cs typeface="David" pitchFamily="34" charset="-79"/>
            </a:endParaRPr>
          </a:p>
          <a:p>
            <a:pPr algn="r" rtl="1"/>
            <a:r>
              <a:rPr lang="he-IL" sz="2800" dirty="0">
                <a:latin typeface="David" pitchFamily="34" charset="-79"/>
                <a:cs typeface="David" pitchFamily="34" charset="-79"/>
              </a:rPr>
              <a:t> משה השיב על שני דברים שאמר לו הק'</a:t>
            </a:r>
            <a:endParaRPr lang="en-US" sz="2800" dirty="0">
              <a:latin typeface="David" pitchFamily="34" charset="-79"/>
              <a:cs typeface="David" pitchFamily="34" charset="-79"/>
            </a:endParaRPr>
          </a:p>
          <a:p>
            <a:pPr algn="r" rtl="1"/>
            <a:r>
              <a:rPr lang="en-US" sz="2800" b="1" dirty="0">
                <a:solidFill>
                  <a:schemeClr val="accent6">
                    <a:lumMod val="75000"/>
                  </a:schemeClr>
                </a:solidFill>
                <a:latin typeface="David" pitchFamily="34" charset="-79"/>
                <a:cs typeface="David" pitchFamily="34" charset="-79"/>
              </a:rPr>
              <a:t> *1 </a:t>
            </a:r>
            <a:r>
              <a:rPr lang="he-IL" sz="2800" b="1" dirty="0">
                <a:solidFill>
                  <a:schemeClr val="accent6">
                    <a:lumMod val="75000"/>
                  </a:schemeClr>
                </a:solidFill>
                <a:latin typeface="David" pitchFamily="34" charset="-79"/>
                <a:cs typeface="David" pitchFamily="34" charset="-79"/>
              </a:rPr>
              <a:t>ללכת אל פרעה</a:t>
            </a:r>
            <a:endParaRPr lang="en-US" sz="2800" b="1" dirty="0">
              <a:solidFill>
                <a:schemeClr val="accent6">
                  <a:lumMod val="75000"/>
                </a:schemeClr>
              </a:solidFill>
              <a:latin typeface="David" pitchFamily="34" charset="-79"/>
              <a:cs typeface="David" pitchFamily="34" charset="-79"/>
            </a:endParaRPr>
          </a:p>
          <a:p>
            <a:pPr algn="r" rtl="1"/>
            <a:r>
              <a:rPr lang="en-US" sz="2800" b="1" dirty="0">
                <a:solidFill>
                  <a:schemeClr val="accent4">
                    <a:lumMod val="75000"/>
                  </a:schemeClr>
                </a:solidFill>
                <a:latin typeface="David" pitchFamily="34" charset="-79"/>
                <a:cs typeface="David" pitchFamily="34" charset="-79"/>
              </a:rPr>
              <a:t> *2</a:t>
            </a:r>
            <a:r>
              <a:rPr lang="he-IL" sz="2800" b="1" dirty="0">
                <a:solidFill>
                  <a:schemeClr val="accent4">
                    <a:lumMod val="75000"/>
                  </a:schemeClr>
                </a:solidFill>
                <a:latin typeface="David" pitchFamily="34" charset="-79"/>
                <a:cs typeface="David" pitchFamily="34" charset="-79"/>
              </a:rPr>
              <a:t>וגם להוציא את בני ישראל על ידי מצות פרעה. </a:t>
            </a:r>
            <a:endParaRPr lang="en-US" sz="2800" b="1" dirty="0">
              <a:solidFill>
                <a:schemeClr val="accent4">
                  <a:lumMod val="75000"/>
                </a:schemeClr>
              </a:solidFill>
              <a:latin typeface="David" pitchFamily="34" charset="-79"/>
              <a:cs typeface="David" pitchFamily="34" charset="-79"/>
            </a:endParaRPr>
          </a:p>
        </p:txBody>
      </p:sp>
    </p:spTree>
    <p:extLst>
      <p:ext uri="{BB962C8B-B14F-4D97-AF65-F5344CB8AC3E}">
        <p14:creationId xmlns:p14="http://schemas.microsoft.com/office/powerpoint/2010/main" val="3550691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righ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righ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righ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5"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randombar(vertical)">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ln>
            <a:noFill/>
          </a:ln>
        </p:spPr>
        <p:style>
          <a:lnRef idx="2">
            <a:schemeClr val="dk1"/>
          </a:lnRef>
          <a:fillRef idx="1">
            <a:schemeClr val="lt1"/>
          </a:fillRef>
          <a:effectRef idx="0">
            <a:schemeClr val="dk1"/>
          </a:effectRef>
          <a:fontRef idx="minor">
            <a:schemeClr val="dk1"/>
          </a:fontRef>
        </p:style>
        <p:txBody>
          <a:bodyPr>
            <a:normAutofit/>
          </a:bodyPr>
          <a:lstStyle/>
          <a:p>
            <a:r>
              <a:rPr lang="en-GB" sz="4000" b="1" dirty="0" smtClean="0">
                <a:solidFill>
                  <a:schemeClr val="accent5"/>
                </a:solidFill>
                <a:effectLst>
                  <a:outerShdw blurRad="38100" dist="38100" dir="2700000" algn="tl">
                    <a:srgbClr val="000000">
                      <a:alpha val="43137"/>
                    </a:srgbClr>
                  </a:outerShdw>
                </a:effectLst>
              </a:rPr>
              <a:t>Understanding the </a:t>
            </a:r>
            <a:r>
              <a:rPr lang="en-GB" sz="4000" b="1" dirty="0" err="1" smtClean="0">
                <a:solidFill>
                  <a:schemeClr val="accent5"/>
                </a:solidFill>
                <a:effectLst>
                  <a:outerShdw blurRad="38100" dist="38100" dir="2700000" algn="tl">
                    <a:srgbClr val="000000">
                      <a:alpha val="43137"/>
                    </a:srgbClr>
                  </a:outerShdw>
                </a:effectLst>
              </a:rPr>
              <a:t>Rashbam</a:t>
            </a:r>
            <a:endParaRPr lang="he-IL" sz="4000" b="1" dirty="0">
              <a:solidFill>
                <a:schemeClr val="accent5"/>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6790116"/>
              </p:ext>
            </p:extLst>
          </p:nvPr>
        </p:nvGraphicFramePr>
        <p:xfrm>
          <a:off x="228600" y="4794634"/>
          <a:ext cx="8610600" cy="1758564"/>
        </p:xfrm>
        <a:graphic>
          <a:graphicData uri="http://schemas.openxmlformats.org/drawingml/2006/table">
            <a:tbl>
              <a:tblPr rtl="1" bandRow="1">
                <a:tableStyleId>{35758FB7-9AC5-4552-8A53-C91805E547FA}</a:tableStyleId>
              </a:tblPr>
              <a:tblGrid>
                <a:gridCol w="4305300"/>
                <a:gridCol w="4305300"/>
              </a:tblGrid>
              <a:tr h="417444">
                <a:tc>
                  <a:txBody>
                    <a:bodyPr/>
                    <a:lstStyle/>
                    <a:p>
                      <a:pPr algn="r" rtl="1">
                        <a:spcAft>
                          <a:spcPts val="0"/>
                        </a:spcAft>
                      </a:pPr>
                      <a:r>
                        <a:rPr lang="he-IL" sz="2400" b="1" dirty="0">
                          <a:solidFill>
                            <a:schemeClr val="tx1"/>
                          </a:solidFill>
                          <a:effectLst/>
                          <a:latin typeface="David" pitchFamily="34" charset="-79"/>
                          <a:cs typeface="David" pitchFamily="34" charset="-79"/>
                        </a:rPr>
                        <a:t>י</a:t>
                      </a:r>
                      <a:r>
                        <a:rPr lang="he-IL" sz="2000" dirty="0">
                          <a:solidFill>
                            <a:schemeClr val="tx1"/>
                          </a:solidFill>
                          <a:effectLst/>
                          <a:latin typeface="David" pitchFamily="34" charset="-79"/>
                          <a:cs typeface="David" pitchFamily="34" charset="-79"/>
                        </a:rPr>
                        <a:t> וְעַתָּה </a:t>
                      </a:r>
                      <a:r>
                        <a:rPr lang="he-IL" sz="2000" b="1" dirty="0">
                          <a:solidFill>
                            <a:schemeClr val="tx1"/>
                          </a:solidFill>
                          <a:effectLst/>
                          <a:latin typeface="David" pitchFamily="34" charset="-79"/>
                          <a:cs typeface="David" pitchFamily="34" charset="-79"/>
                        </a:rPr>
                        <a:t>לְכָה</a:t>
                      </a:r>
                      <a:r>
                        <a:rPr lang="he-IL" sz="2000" dirty="0">
                          <a:solidFill>
                            <a:schemeClr val="tx1"/>
                          </a:solidFill>
                          <a:effectLst/>
                          <a:latin typeface="David" pitchFamily="34" charset="-79"/>
                          <a:cs typeface="David" pitchFamily="34" charset="-79"/>
                        </a:rPr>
                        <a:t>, </a:t>
                      </a:r>
                      <a:r>
                        <a:rPr lang="he-IL" sz="2000" b="1" dirty="0">
                          <a:solidFill>
                            <a:schemeClr val="tx1"/>
                          </a:solidFill>
                          <a:effectLst/>
                          <a:latin typeface="David" pitchFamily="34" charset="-79"/>
                          <a:cs typeface="David" pitchFamily="34" charset="-79"/>
                        </a:rPr>
                        <a:t>וְאֶשְׁלָחֲךָ</a:t>
                      </a:r>
                      <a:r>
                        <a:rPr lang="he-IL" sz="2000" dirty="0">
                          <a:solidFill>
                            <a:schemeClr val="tx1"/>
                          </a:solidFill>
                          <a:effectLst/>
                          <a:latin typeface="David" pitchFamily="34" charset="-79"/>
                          <a:cs typeface="David" pitchFamily="34" charset="-79"/>
                        </a:rPr>
                        <a:t> אֶל-פַּרְעֹה;</a:t>
                      </a:r>
                      <a:endParaRPr lang="en-US" sz="2000" dirty="0">
                        <a:solidFill>
                          <a:schemeClr val="tx1"/>
                        </a:solidFill>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b="1" dirty="0">
                          <a:solidFill>
                            <a:schemeClr val="tx1"/>
                          </a:solidFill>
                          <a:effectLst/>
                          <a:latin typeface="David" pitchFamily="34" charset="-79"/>
                          <a:cs typeface="David" pitchFamily="34" charset="-79"/>
                        </a:rPr>
                        <a:t>וְהוֹצֵא</a:t>
                      </a:r>
                      <a:r>
                        <a:rPr lang="he-IL" sz="2000" dirty="0">
                          <a:solidFill>
                            <a:schemeClr val="tx1"/>
                          </a:solidFill>
                          <a:effectLst/>
                          <a:latin typeface="David" pitchFamily="34" charset="-79"/>
                          <a:cs typeface="David" pitchFamily="34" charset="-79"/>
                        </a:rPr>
                        <a:t> אֶת-עַמִּי בְנֵי-יִשְׂרָאֵל, מִמִּצְרָיִם</a:t>
                      </a:r>
                      <a:endParaRPr lang="en-US" sz="2000" dirty="0">
                        <a:solidFill>
                          <a:schemeClr val="tx1"/>
                        </a:solidFill>
                        <a:effectLst/>
                        <a:latin typeface="David" pitchFamily="34" charset="-79"/>
                        <a:ea typeface="Times New Roman"/>
                        <a:cs typeface="David" pitchFamily="34" charset="-79"/>
                      </a:endParaRPr>
                    </a:p>
                  </a:txBody>
                  <a:tcPr marL="68580" marR="68580" marT="0" marB="0"/>
                </a:tc>
              </a:tr>
              <a:tr h="629477">
                <a:tc>
                  <a:txBody>
                    <a:bodyPr/>
                    <a:lstStyle/>
                    <a:p>
                      <a:pPr algn="r" rtl="1">
                        <a:spcAft>
                          <a:spcPts val="0"/>
                        </a:spcAft>
                      </a:pPr>
                      <a:r>
                        <a:rPr lang="he-IL" sz="2400" b="1" dirty="0">
                          <a:solidFill>
                            <a:schemeClr val="accent3">
                              <a:lumMod val="75000"/>
                            </a:schemeClr>
                          </a:solidFill>
                          <a:effectLst/>
                          <a:latin typeface="David" pitchFamily="34" charset="-79"/>
                          <a:cs typeface="David" pitchFamily="34" charset="-79"/>
                        </a:rPr>
                        <a:t>יא</a:t>
                      </a:r>
                      <a:r>
                        <a:rPr lang="he-IL" sz="2000" dirty="0">
                          <a:solidFill>
                            <a:schemeClr val="accent3">
                              <a:lumMod val="75000"/>
                            </a:schemeClr>
                          </a:solidFill>
                          <a:effectLst/>
                          <a:latin typeface="David" pitchFamily="34" charset="-79"/>
                          <a:cs typeface="David" pitchFamily="34" charset="-79"/>
                        </a:rPr>
                        <a:t> וַיֹּאמֶר מֹשֶׁה, אֶל-הָאֱלֹהִים, מִי אָנֹכִי, כִּי </a:t>
                      </a:r>
                      <a:r>
                        <a:rPr lang="he-IL" sz="2000" b="1" dirty="0">
                          <a:solidFill>
                            <a:schemeClr val="accent3">
                              <a:lumMod val="75000"/>
                            </a:schemeClr>
                          </a:solidFill>
                          <a:effectLst/>
                          <a:latin typeface="David" pitchFamily="34" charset="-79"/>
                          <a:cs typeface="David" pitchFamily="34" charset="-79"/>
                        </a:rPr>
                        <a:t>אֵלֵךְ</a:t>
                      </a:r>
                      <a:r>
                        <a:rPr lang="he-IL" sz="2000" dirty="0">
                          <a:solidFill>
                            <a:schemeClr val="accent3">
                              <a:lumMod val="75000"/>
                            </a:schemeClr>
                          </a:solidFill>
                          <a:effectLst/>
                          <a:latin typeface="David" pitchFamily="34" charset="-79"/>
                          <a:cs typeface="David" pitchFamily="34" charset="-79"/>
                        </a:rPr>
                        <a:t> אֶל-פַּרְעֹה</a:t>
                      </a:r>
                      <a:endParaRPr lang="en-US" sz="2000" dirty="0">
                        <a:solidFill>
                          <a:schemeClr val="accent3">
                            <a:lumMod val="75000"/>
                          </a:schemeClr>
                        </a:solidFill>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dirty="0">
                          <a:solidFill>
                            <a:schemeClr val="accent2">
                              <a:lumMod val="75000"/>
                            </a:schemeClr>
                          </a:solidFill>
                          <a:effectLst/>
                          <a:latin typeface="David" pitchFamily="34" charset="-79"/>
                          <a:cs typeface="David" pitchFamily="34" charset="-79"/>
                        </a:rPr>
                        <a:t> וְכִי </a:t>
                      </a:r>
                      <a:r>
                        <a:rPr lang="he-IL" sz="2000" b="1" dirty="0">
                          <a:solidFill>
                            <a:schemeClr val="accent2">
                              <a:lumMod val="75000"/>
                            </a:schemeClr>
                          </a:solidFill>
                          <a:effectLst/>
                          <a:latin typeface="David" pitchFamily="34" charset="-79"/>
                          <a:cs typeface="David" pitchFamily="34" charset="-79"/>
                        </a:rPr>
                        <a:t>אוֹצִיא</a:t>
                      </a:r>
                      <a:r>
                        <a:rPr lang="he-IL" sz="2000" dirty="0">
                          <a:solidFill>
                            <a:schemeClr val="accent2">
                              <a:lumMod val="75000"/>
                            </a:schemeClr>
                          </a:solidFill>
                          <a:effectLst/>
                          <a:latin typeface="David" pitchFamily="34" charset="-79"/>
                          <a:cs typeface="David" pitchFamily="34" charset="-79"/>
                        </a:rPr>
                        <a:t> אֶת-בְּנֵי יִשְׂרָאֵל, מִמִּצְרָיִם</a:t>
                      </a:r>
                      <a:endParaRPr lang="en-US" sz="2000" dirty="0">
                        <a:solidFill>
                          <a:schemeClr val="accent2">
                            <a:lumMod val="75000"/>
                          </a:schemeClr>
                        </a:solidFill>
                        <a:effectLst/>
                        <a:latin typeface="David" pitchFamily="34" charset="-79"/>
                        <a:ea typeface="Times New Roman"/>
                        <a:cs typeface="David" pitchFamily="34" charset="-79"/>
                      </a:endParaRPr>
                    </a:p>
                  </a:txBody>
                  <a:tcPr marL="68580" marR="68580" marT="0" marB="0"/>
                </a:tc>
              </a:tr>
              <a:tr h="629477">
                <a:tc>
                  <a:txBody>
                    <a:bodyPr/>
                    <a:lstStyle/>
                    <a:p>
                      <a:pPr algn="r" rtl="1">
                        <a:spcAft>
                          <a:spcPts val="0"/>
                        </a:spcAft>
                      </a:pPr>
                      <a:r>
                        <a:rPr lang="he-IL" sz="2400" b="1" dirty="0">
                          <a:effectLst/>
                          <a:latin typeface="David" pitchFamily="34" charset="-79"/>
                          <a:cs typeface="David" pitchFamily="34" charset="-79"/>
                        </a:rPr>
                        <a:t>יב</a:t>
                      </a:r>
                      <a:r>
                        <a:rPr lang="he-IL" sz="2000" dirty="0">
                          <a:effectLst/>
                          <a:latin typeface="David" pitchFamily="34" charset="-79"/>
                          <a:cs typeface="David" pitchFamily="34" charset="-79"/>
                        </a:rPr>
                        <a:t> וַיֹּאמֶר כִּי-אֶהְיֶה עִמָּךְ, וְזֶה-לְּךָ הָאוֹת, כִּי אָנֹכִי </a:t>
                      </a:r>
                      <a:r>
                        <a:rPr lang="he-IL" sz="2000" b="1" dirty="0">
                          <a:effectLst/>
                          <a:latin typeface="David" pitchFamily="34" charset="-79"/>
                          <a:cs typeface="David" pitchFamily="34" charset="-79"/>
                        </a:rPr>
                        <a:t>שְׁלַחְתִּיךָ</a:t>
                      </a:r>
                      <a:endParaRPr lang="en-US" sz="2000" b="1" dirty="0">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b="1" dirty="0">
                          <a:effectLst/>
                          <a:latin typeface="David" pitchFamily="34" charset="-79"/>
                          <a:cs typeface="David" pitchFamily="34" charset="-79"/>
                        </a:rPr>
                        <a:t>בְּהוֹצִיאֲךָ</a:t>
                      </a:r>
                      <a:r>
                        <a:rPr lang="he-IL" sz="2000" dirty="0">
                          <a:effectLst/>
                          <a:latin typeface="David" pitchFamily="34" charset="-79"/>
                          <a:cs typeface="David" pitchFamily="34" charset="-79"/>
                        </a:rPr>
                        <a:t> אֶת-הָעָם, מִמִּצְרַיִם, תַּעַבְדוּן אֶת-הָאֱלֹהִים, עַל הָהָר הַזֶּה.</a:t>
                      </a:r>
                      <a:endParaRPr lang="en-US" sz="2000" dirty="0">
                        <a:effectLst/>
                        <a:latin typeface="David" pitchFamily="34" charset="-79"/>
                        <a:ea typeface="Times New Roman"/>
                        <a:cs typeface="David" pitchFamily="34" charset="-79"/>
                      </a:endParaRPr>
                    </a:p>
                  </a:txBody>
                  <a:tcPr marL="68580" marR="68580" marT="0" marB="0"/>
                </a:tc>
              </a:tr>
            </a:tbl>
          </a:graphicData>
        </a:graphic>
      </p:graphicFrame>
      <p:sp>
        <p:nvSpPr>
          <p:cNvPr id="3" name="TextBox 2"/>
          <p:cNvSpPr txBox="1"/>
          <p:nvPr/>
        </p:nvSpPr>
        <p:spPr>
          <a:xfrm>
            <a:off x="156029" y="990600"/>
            <a:ext cx="8686800" cy="3108543"/>
          </a:xfrm>
          <a:prstGeom prst="rect">
            <a:avLst/>
          </a:prstGeom>
          <a:noFill/>
        </p:spPr>
        <p:txBody>
          <a:bodyPr wrap="square" rtlCol="1">
            <a:spAutoFit/>
          </a:bodyPr>
          <a:lstStyle/>
          <a:p>
            <a:pPr algn="r" rtl="1"/>
            <a:r>
              <a:rPr lang="he-IL" sz="2400" dirty="0">
                <a:latin typeface="David" pitchFamily="34" charset="-79"/>
                <a:cs typeface="David" pitchFamily="34" charset="-79"/>
              </a:rPr>
              <a:t>ומשה השיב על ראשון ראשון</a:t>
            </a:r>
            <a:endParaRPr lang="en-US" sz="2400" dirty="0">
              <a:latin typeface="David" pitchFamily="34" charset="-79"/>
              <a:cs typeface="David" pitchFamily="34" charset="-79"/>
            </a:endParaRPr>
          </a:p>
          <a:p>
            <a:pPr algn="r" rtl="1"/>
            <a:r>
              <a:rPr lang="en-US" sz="2400" dirty="0">
                <a:solidFill>
                  <a:schemeClr val="accent3">
                    <a:lumMod val="75000"/>
                  </a:schemeClr>
                </a:solidFill>
                <a:latin typeface="David" pitchFamily="34" charset="-79"/>
                <a:cs typeface="David" pitchFamily="34" charset="-79"/>
              </a:rPr>
              <a:t>  </a:t>
            </a:r>
            <a:r>
              <a:rPr lang="en-US" sz="2400" dirty="0" smtClean="0">
                <a:solidFill>
                  <a:schemeClr val="accent3">
                    <a:lumMod val="75000"/>
                  </a:schemeClr>
                </a:solidFill>
                <a:latin typeface="David" pitchFamily="34" charset="-79"/>
                <a:cs typeface="David" pitchFamily="34" charset="-79"/>
              </a:rPr>
              <a:t>1</a:t>
            </a:r>
            <a:r>
              <a:rPr lang="he-IL" sz="2400" dirty="0">
                <a:solidFill>
                  <a:schemeClr val="accent3">
                    <a:lumMod val="75000"/>
                  </a:schemeClr>
                </a:solidFill>
                <a:latin typeface="David" pitchFamily="34" charset="-79"/>
                <a:cs typeface="David" pitchFamily="34" charset="-79"/>
              </a:rPr>
              <a:t>מי אנכי כי אלך אל פרעה, ואפילו להביא לו מנחה ודורון? וכי ראוי אני ליכנס בחצר המלך איש נכרי כמני?:</a:t>
            </a:r>
            <a:endParaRPr lang="en-US" sz="2400" dirty="0">
              <a:solidFill>
                <a:schemeClr val="accent3">
                  <a:lumMod val="75000"/>
                </a:schemeClr>
              </a:solidFill>
              <a:latin typeface="David" pitchFamily="34" charset="-79"/>
              <a:cs typeface="David" pitchFamily="34" charset="-79"/>
            </a:endParaRPr>
          </a:p>
          <a:p>
            <a:pPr algn="r" rtl="1"/>
            <a:r>
              <a:rPr lang="he-IL" sz="2800" dirty="0">
                <a:latin typeface="David" pitchFamily="34" charset="-79"/>
                <a:cs typeface="David" pitchFamily="34" charset="-79"/>
              </a:rPr>
              <a:t> </a:t>
            </a:r>
            <a:endParaRPr lang="en-US" sz="2800" dirty="0">
              <a:latin typeface="David" pitchFamily="34" charset="-79"/>
              <a:cs typeface="David" pitchFamily="34" charset="-79"/>
            </a:endParaRPr>
          </a:p>
          <a:p>
            <a:pPr algn="r" rtl="1"/>
            <a:r>
              <a:rPr lang="en-US" sz="2400" dirty="0">
                <a:solidFill>
                  <a:schemeClr val="accent2">
                    <a:lumMod val="75000"/>
                  </a:schemeClr>
                </a:solidFill>
                <a:latin typeface="David" pitchFamily="34" charset="-79"/>
                <a:cs typeface="David" pitchFamily="34" charset="-79"/>
              </a:rPr>
              <a:t>  2</a:t>
            </a:r>
            <a:r>
              <a:rPr lang="he-IL" sz="2400" dirty="0">
                <a:solidFill>
                  <a:schemeClr val="accent2">
                    <a:lumMod val="75000"/>
                  </a:schemeClr>
                </a:solidFill>
                <a:latin typeface="David" pitchFamily="34" charset="-79"/>
                <a:cs typeface="David" pitchFamily="34" charset="-79"/>
              </a:rPr>
              <a:t>וכי אוציא את בני ישראל ממצרים - כלומר ואפילו ראוי אני ליכנס לפני פרעה שוטה אני לשאר דברים,</a:t>
            </a:r>
            <a:r>
              <a:rPr lang="en-US" sz="2400" dirty="0">
                <a:solidFill>
                  <a:schemeClr val="accent2">
                    <a:lumMod val="75000"/>
                  </a:schemeClr>
                </a:solidFill>
                <a:latin typeface="David" pitchFamily="34" charset="-79"/>
                <a:cs typeface="David" pitchFamily="34" charset="-79"/>
              </a:rPr>
              <a:t>   </a:t>
            </a:r>
            <a:r>
              <a:rPr lang="he-IL" sz="2400" dirty="0">
                <a:solidFill>
                  <a:schemeClr val="accent2">
                    <a:lumMod val="75000"/>
                  </a:schemeClr>
                </a:solidFill>
                <a:latin typeface="David" pitchFamily="34" charset="-79"/>
                <a:cs typeface="David" pitchFamily="34" charset="-79"/>
              </a:rPr>
              <a:t>איזה דבר המתקבל לפרעה אומר לו? וכי שוטה הוא פרעה לשמוע לי לשלוח עם רב שהם עבדיו חפשים מארצו? ואיזה דבר המתקבל אומר לו שעל ידי אותו הדיבור אוציאם ממצרים ברשות פרעה</a:t>
            </a:r>
            <a:r>
              <a:rPr lang="he-IL" sz="2400" dirty="0" smtClean="0">
                <a:solidFill>
                  <a:schemeClr val="accent2">
                    <a:lumMod val="75000"/>
                  </a:schemeClr>
                </a:solidFill>
                <a:latin typeface="David" pitchFamily="34" charset="-79"/>
                <a:cs typeface="David" pitchFamily="34" charset="-79"/>
              </a:rPr>
              <a:t>?</a:t>
            </a:r>
            <a:r>
              <a:rPr lang="en-US" sz="2400" dirty="0">
                <a:solidFill>
                  <a:schemeClr val="accent2">
                    <a:lumMod val="75000"/>
                  </a:schemeClr>
                </a:solidFill>
                <a:latin typeface="David" pitchFamily="34" charset="-79"/>
                <a:cs typeface="David" pitchFamily="34" charset="-79"/>
              </a:rPr>
              <a:t> </a:t>
            </a:r>
          </a:p>
        </p:txBody>
      </p:sp>
      <p:sp>
        <p:nvSpPr>
          <p:cNvPr id="5" name="Rounded Rectangular Callout 4"/>
          <p:cNvSpPr/>
          <p:nvPr/>
        </p:nvSpPr>
        <p:spPr>
          <a:xfrm>
            <a:off x="1371600" y="1828800"/>
            <a:ext cx="2667000" cy="563671"/>
          </a:xfrm>
          <a:prstGeom prst="wedgeRoundRectCallou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How can I get in?</a:t>
            </a:r>
            <a:endParaRPr lang="he-IL" sz="2000" dirty="0"/>
          </a:p>
        </p:txBody>
      </p:sp>
      <p:sp>
        <p:nvSpPr>
          <p:cNvPr id="6" name="Rounded Rectangular Callout 5"/>
          <p:cNvSpPr/>
          <p:nvPr/>
        </p:nvSpPr>
        <p:spPr>
          <a:xfrm>
            <a:off x="381000" y="4099143"/>
            <a:ext cx="7848600" cy="472857"/>
          </a:xfrm>
          <a:prstGeom prst="wedgeRoundRectCallou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Even if I get in, what could I say to convince him to send the people out?</a:t>
            </a:r>
            <a:endParaRPr lang="he-IL" sz="2000" dirty="0"/>
          </a:p>
        </p:txBody>
      </p:sp>
    </p:spTree>
    <p:extLst>
      <p:ext uri="{BB962C8B-B14F-4D97-AF65-F5344CB8AC3E}">
        <p14:creationId xmlns:p14="http://schemas.microsoft.com/office/powerpoint/2010/main" val="920950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right)">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4" presetClass="entr" presetSubtype="5"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randombar(vertical)">
                                      <p:cBhvr>
                                        <p:cTn id="3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ln>
            <a:noFill/>
          </a:ln>
        </p:spPr>
        <p:style>
          <a:lnRef idx="2">
            <a:schemeClr val="dk1"/>
          </a:lnRef>
          <a:fillRef idx="1">
            <a:schemeClr val="lt1"/>
          </a:fillRef>
          <a:effectRef idx="0">
            <a:schemeClr val="dk1"/>
          </a:effectRef>
          <a:fontRef idx="minor">
            <a:schemeClr val="dk1"/>
          </a:fontRef>
        </p:style>
        <p:txBody>
          <a:bodyPr>
            <a:normAutofit/>
          </a:bodyPr>
          <a:lstStyle/>
          <a:p>
            <a:r>
              <a:rPr lang="en-GB" sz="4000" b="1" dirty="0" smtClean="0">
                <a:solidFill>
                  <a:schemeClr val="accent5"/>
                </a:solidFill>
                <a:effectLst>
                  <a:outerShdw blurRad="38100" dist="38100" dir="2700000" algn="tl">
                    <a:srgbClr val="000000">
                      <a:alpha val="43137"/>
                    </a:srgbClr>
                  </a:outerShdw>
                </a:effectLst>
              </a:rPr>
              <a:t>Understanding the </a:t>
            </a:r>
            <a:r>
              <a:rPr lang="en-GB" sz="4000" b="1" dirty="0" err="1" smtClean="0">
                <a:solidFill>
                  <a:schemeClr val="accent5"/>
                </a:solidFill>
                <a:effectLst>
                  <a:outerShdw blurRad="38100" dist="38100" dir="2700000" algn="tl">
                    <a:srgbClr val="000000">
                      <a:alpha val="43137"/>
                    </a:srgbClr>
                  </a:outerShdw>
                </a:effectLst>
              </a:rPr>
              <a:t>Rashbam</a:t>
            </a:r>
            <a:endParaRPr lang="he-IL" sz="4000" b="1" dirty="0">
              <a:solidFill>
                <a:schemeClr val="accent5"/>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4544562"/>
              </p:ext>
            </p:extLst>
          </p:nvPr>
        </p:nvGraphicFramePr>
        <p:xfrm>
          <a:off x="228600" y="4794634"/>
          <a:ext cx="8610600" cy="1758564"/>
        </p:xfrm>
        <a:graphic>
          <a:graphicData uri="http://schemas.openxmlformats.org/drawingml/2006/table">
            <a:tbl>
              <a:tblPr rtl="1" bandRow="1">
                <a:tableStyleId>{35758FB7-9AC5-4552-8A53-C91805E547FA}</a:tableStyleId>
              </a:tblPr>
              <a:tblGrid>
                <a:gridCol w="4305300"/>
                <a:gridCol w="4305300"/>
              </a:tblGrid>
              <a:tr h="417444">
                <a:tc>
                  <a:txBody>
                    <a:bodyPr/>
                    <a:lstStyle/>
                    <a:p>
                      <a:pPr algn="r" rtl="1">
                        <a:spcAft>
                          <a:spcPts val="0"/>
                        </a:spcAft>
                      </a:pPr>
                      <a:r>
                        <a:rPr lang="he-IL" sz="2400" b="1" dirty="0">
                          <a:solidFill>
                            <a:schemeClr val="tx1"/>
                          </a:solidFill>
                          <a:effectLst/>
                          <a:latin typeface="David" pitchFamily="34" charset="-79"/>
                          <a:cs typeface="David" pitchFamily="34" charset="-79"/>
                        </a:rPr>
                        <a:t>י</a:t>
                      </a:r>
                      <a:r>
                        <a:rPr lang="he-IL" sz="2000" dirty="0">
                          <a:solidFill>
                            <a:schemeClr val="tx1"/>
                          </a:solidFill>
                          <a:effectLst/>
                          <a:latin typeface="David" pitchFamily="34" charset="-79"/>
                          <a:cs typeface="David" pitchFamily="34" charset="-79"/>
                        </a:rPr>
                        <a:t> וְעַתָּה </a:t>
                      </a:r>
                      <a:r>
                        <a:rPr lang="he-IL" sz="2000" b="1" dirty="0">
                          <a:solidFill>
                            <a:schemeClr val="tx1"/>
                          </a:solidFill>
                          <a:effectLst/>
                          <a:latin typeface="David" pitchFamily="34" charset="-79"/>
                          <a:cs typeface="David" pitchFamily="34" charset="-79"/>
                        </a:rPr>
                        <a:t>לְכָה</a:t>
                      </a:r>
                      <a:r>
                        <a:rPr lang="he-IL" sz="2000" dirty="0">
                          <a:solidFill>
                            <a:schemeClr val="tx1"/>
                          </a:solidFill>
                          <a:effectLst/>
                          <a:latin typeface="David" pitchFamily="34" charset="-79"/>
                          <a:cs typeface="David" pitchFamily="34" charset="-79"/>
                        </a:rPr>
                        <a:t>, </a:t>
                      </a:r>
                      <a:r>
                        <a:rPr lang="he-IL" sz="2000" b="1" dirty="0">
                          <a:solidFill>
                            <a:schemeClr val="tx1"/>
                          </a:solidFill>
                          <a:effectLst/>
                          <a:latin typeface="David" pitchFamily="34" charset="-79"/>
                          <a:cs typeface="David" pitchFamily="34" charset="-79"/>
                        </a:rPr>
                        <a:t>וְאֶשְׁלָחֲךָ</a:t>
                      </a:r>
                      <a:r>
                        <a:rPr lang="he-IL" sz="2000" dirty="0">
                          <a:solidFill>
                            <a:schemeClr val="tx1"/>
                          </a:solidFill>
                          <a:effectLst/>
                          <a:latin typeface="David" pitchFamily="34" charset="-79"/>
                          <a:cs typeface="David" pitchFamily="34" charset="-79"/>
                        </a:rPr>
                        <a:t> אֶל-פַּרְעֹה;</a:t>
                      </a:r>
                      <a:endParaRPr lang="en-US" sz="2000" dirty="0">
                        <a:solidFill>
                          <a:schemeClr val="tx1"/>
                        </a:solidFill>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b="1" dirty="0">
                          <a:solidFill>
                            <a:schemeClr val="tx1"/>
                          </a:solidFill>
                          <a:effectLst/>
                          <a:latin typeface="David" pitchFamily="34" charset="-79"/>
                          <a:cs typeface="David" pitchFamily="34" charset="-79"/>
                        </a:rPr>
                        <a:t>וְהוֹצֵא</a:t>
                      </a:r>
                      <a:r>
                        <a:rPr lang="he-IL" sz="2000" dirty="0">
                          <a:solidFill>
                            <a:schemeClr val="tx1"/>
                          </a:solidFill>
                          <a:effectLst/>
                          <a:latin typeface="David" pitchFamily="34" charset="-79"/>
                          <a:cs typeface="David" pitchFamily="34" charset="-79"/>
                        </a:rPr>
                        <a:t> אֶת-עַמִּי בְנֵי-יִשְׂרָאֵל, מִמִּצְרָיִם</a:t>
                      </a:r>
                      <a:endParaRPr lang="en-US" sz="2000" dirty="0">
                        <a:solidFill>
                          <a:schemeClr val="tx1"/>
                        </a:solidFill>
                        <a:effectLst/>
                        <a:latin typeface="David" pitchFamily="34" charset="-79"/>
                        <a:ea typeface="Times New Roman"/>
                        <a:cs typeface="David" pitchFamily="34" charset="-79"/>
                      </a:endParaRPr>
                    </a:p>
                  </a:txBody>
                  <a:tcPr marL="68580" marR="68580" marT="0" marB="0"/>
                </a:tc>
              </a:tr>
              <a:tr h="629477">
                <a:tc>
                  <a:txBody>
                    <a:bodyPr/>
                    <a:lstStyle/>
                    <a:p>
                      <a:pPr algn="r" rtl="1">
                        <a:spcAft>
                          <a:spcPts val="0"/>
                        </a:spcAft>
                      </a:pPr>
                      <a:r>
                        <a:rPr lang="he-IL" sz="2400" b="1" dirty="0">
                          <a:solidFill>
                            <a:schemeClr val="tx1"/>
                          </a:solidFill>
                          <a:effectLst/>
                          <a:latin typeface="David" pitchFamily="34" charset="-79"/>
                          <a:cs typeface="David" pitchFamily="34" charset="-79"/>
                        </a:rPr>
                        <a:t>יא</a:t>
                      </a:r>
                      <a:r>
                        <a:rPr lang="he-IL" sz="2000" dirty="0">
                          <a:solidFill>
                            <a:schemeClr val="tx1"/>
                          </a:solidFill>
                          <a:effectLst/>
                          <a:latin typeface="David" pitchFamily="34" charset="-79"/>
                          <a:cs typeface="David" pitchFamily="34" charset="-79"/>
                        </a:rPr>
                        <a:t> וַיֹּאמֶר מֹשֶׁה, אֶל-הָאֱלֹהִים, מִי אָנֹכִי, כִּי </a:t>
                      </a:r>
                      <a:r>
                        <a:rPr lang="he-IL" sz="2000" b="1" dirty="0">
                          <a:solidFill>
                            <a:schemeClr val="tx1"/>
                          </a:solidFill>
                          <a:effectLst/>
                          <a:latin typeface="David" pitchFamily="34" charset="-79"/>
                          <a:cs typeface="David" pitchFamily="34" charset="-79"/>
                        </a:rPr>
                        <a:t>אֵלֵךְ</a:t>
                      </a:r>
                      <a:r>
                        <a:rPr lang="he-IL" sz="2000" dirty="0">
                          <a:solidFill>
                            <a:schemeClr val="tx1"/>
                          </a:solidFill>
                          <a:effectLst/>
                          <a:latin typeface="David" pitchFamily="34" charset="-79"/>
                          <a:cs typeface="David" pitchFamily="34" charset="-79"/>
                        </a:rPr>
                        <a:t> אֶל-פַּרְעֹה</a:t>
                      </a:r>
                      <a:endParaRPr lang="en-US" sz="2000" dirty="0">
                        <a:solidFill>
                          <a:schemeClr val="tx1"/>
                        </a:solidFill>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dirty="0">
                          <a:solidFill>
                            <a:schemeClr val="tx1"/>
                          </a:solidFill>
                          <a:effectLst/>
                          <a:latin typeface="David" pitchFamily="34" charset="-79"/>
                          <a:cs typeface="David" pitchFamily="34" charset="-79"/>
                        </a:rPr>
                        <a:t> וְכִי </a:t>
                      </a:r>
                      <a:r>
                        <a:rPr lang="he-IL" sz="2000" b="1" dirty="0">
                          <a:solidFill>
                            <a:schemeClr val="tx1"/>
                          </a:solidFill>
                          <a:effectLst/>
                          <a:latin typeface="David" pitchFamily="34" charset="-79"/>
                          <a:cs typeface="David" pitchFamily="34" charset="-79"/>
                        </a:rPr>
                        <a:t>אוֹצִיא</a:t>
                      </a:r>
                      <a:r>
                        <a:rPr lang="he-IL" sz="2000" dirty="0">
                          <a:solidFill>
                            <a:schemeClr val="tx1"/>
                          </a:solidFill>
                          <a:effectLst/>
                          <a:latin typeface="David" pitchFamily="34" charset="-79"/>
                          <a:cs typeface="David" pitchFamily="34" charset="-79"/>
                        </a:rPr>
                        <a:t> אֶת-בְּנֵי יִשְׂרָאֵל, מִמִּצְרָיִם</a:t>
                      </a:r>
                      <a:endParaRPr lang="en-US" sz="2000" dirty="0">
                        <a:solidFill>
                          <a:schemeClr val="tx1"/>
                        </a:solidFill>
                        <a:effectLst/>
                        <a:latin typeface="David" pitchFamily="34" charset="-79"/>
                        <a:ea typeface="Times New Roman"/>
                        <a:cs typeface="David" pitchFamily="34" charset="-79"/>
                      </a:endParaRPr>
                    </a:p>
                  </a:txBody>
                  <a:tcPr marL="68580" marR="68580" marT="0" marB="0"/>
                </a:tc>
              </a:tr>
              <a:tr h="629477">
                <a:tc>
                  <a:txBody>
                    <a:bodyPr/>
                    <a:lstStyle/>
                    <a:p>
                      <a:pPr algn="r" rtl="1">
                        <a:spcAft>
                          <a:spcPts val="0"/>
                        </a:spcAft>
                      </a:pPr>
                      <a:r>
                        <a:rPr lang="he-IL" sz="2400" b="1" dirty="0">
                          <a:solidFill>
                            <a:schemeClr val="accent6">
                              <a:lumMod val="75000"/>
                            </a:schemeClr>
                          </a:solidFill>
                          <a:effectLst/>
                          <a:latin typeface="David" pitchFamily="34" charset="-79"/>
                          <a:cs typeface="David" pitchFamily="34" charset="-79"/>
                        </a:rPr>
                        <a:t>יב</a:t>
                      </a:r>
                      <a:r>
                        <a:rPr lang="he-IL" sz="2000" dirty="0">
                          <a:solidFill>
                            <a:schemeClr val="accent6">
                              <a:lumMod val="75000"/>
                            </a:schemeClr>
                          </a:solidFill>
                          <a:effectLst/>
                          <a:latin typeface="David" pitchFamily="34" charset="-79"/>
                          <a:cs typeface="David" pitchFamily="34" charset="-79"/>
                        </a:rPr>
                        <a:t> וַיֹּאמֶר כִּי-אֶהְיֶה עִמָּךְ, וְזֶה-לְּךָ הָאוֹת, כִּי אָנֹכִי </a:t>
                      </a:r>
                      <a:r>
                        <a:rPr lang="he-IL" sz="2000" b="1" dirty="0">
                          <a:solidFill>
                            <a:schemeClr val="accent6">
                              <a:lumMod val="75000"/>
                            </a:schemeClr>
                          </a:solidFill>
                          <a:effectLst/>
                          <a:latin typeface="David" pitchFamily="34" charset="-79"/>
                          <a:cs typeface="David" pitchFamily="34" charset="-79"/>
                        </a:rPr>
                        <a:t>שְׁלַחְתִּיךָ</a:t>
                      </a:r>
                      <a:endParaRPr lang="en-US" sz="2000" b="1" dirty="0">
                        <a:solidFill>
                          <a:schemeClr val="accent6">
                            <a:lumMod val="75000"/>
                          </a:schemeClr>
                        </a:solidFill>
                        <a:effectLst/>
                        <a:latin typeface="David" pitchFamily="34" charset="-79"/>
                        <a:ea typeface="Times New Roman"/>
                        <a:cs typeface="David" pitchFamily="34" charset="-79"/>
                      </a:endParaRPr>
                    </a:p>
                  </a:txBody>
                  <a:tcPr marL="68580" marR="68580" marT="0" marB="0"/>
                </a:tc>
                <a:tc>
                  <a:txBody>
                    <a:bodyPr/>
                    <a:lstStyle/>
                    <a:p>
                      <a:pPr algn="r" rtl="1">
                        <a:spcAft>
                          <a:spcPts val="0"/>
                        </a:spcAft>
                      </a:pPr>
                      <a:r>
                        <a:rPr lang="he-IL" sz="2000" b="1" dirty="0">
                          <a:solidFill>
                            <a:schemeClr val="accent4">
                              <a:lumMod val="75000"/>
                            </a:schemeClr>
                          </a:solidFill>
                          <a:effectLst/>
                          <a:latin typeface="David" pitchFamily="34" charset="-79"/>
                          <a:cs typeface="David" pitchFamily="34" charset="-79"/>
                        </a:rPr>
                        <a:t>בְּהוֹצִיאֲךָ</a:t>
                      </a:r>
                      <a:r>
                        <a:rPr lang="he-IL" sz="2000" dirty="0">
                          <a:solidFill>
                            <a:schemeClr val="accent4">
                              <a:lumMod val="75000"/>
                            </a:schemeClr>
                          </a:solidFill>
                          <a:effectLst/>
                          <a:latin typeface="David" pitchFamily="34" charset="-79"/>
                          <a:cs typeface="David" pitchFamily="34" charset="-79"/>
                        </a:rPr>
                        <a:t> אֶת-הָעָם, מִמִּצְרַיִם, תַּעַבְדוּן אֶת-הָאֱלֹהִים, עַל הָהָר הַזֶּה.</a:t>
                      </a:r>
                      <a:endParaRPr lang="en-US" sz="2000" dirty="0">
                        <a:solidFill>
                          <a:schemeClr val="accent4">
                            <a:lumMod val="75000"/>
                          </a:schemeClr>
                        </a:solidFill>
                        <a:effectLst/>
                        <a:latin typeface="David" pitchFamily="34" charset="-79"/>
                        <a:ea typeface="Times New Roman"/>
                        <a:cs typeface="David" pitchFamily="34" charset="-79"/>
                      </a:endParaRPr>
                    </a:p>
                  </a:txBody>
                  <a:tcPr marL="68580" marR="68580" marT="0" marB="0"/>
                </a:tc>
              </a:tr>
            </a:tbl>
          </a:graphicData>
        </a:graphic>
      </p:graphicFrame>
      <p:sp>
        <p:nvSpPr>
          <p:cNvPr id="3" name="TextBox 2"/>
          <p:cNvSpPr txBox="1"/>
          <p:nvPr/>
        </p:nvSpPr>
        <p:spPr>
          <a:xfrm>
            <a:off x="156029" y="990600"/>
            <a:ext cx="8686800" cy="3477875"/>
          </a:xfrm>
          <a:prstGeom prst="rect">
            <a:avLst/>
          </a:prstGeom>
          <a:noFill/>
        </p:spPr>
        <p:txBody>
          <a:bodyPr wrap="square" rtlCol="1">
            <a:spAutoFit/>
          </a:bodyPr>
          <a:lstStyle/>
          <a:p>
            <a:pPr algn="r" rtl="1"/>
            <a:r>
              <a:rPr lang="en-US" sz="2000" dirty="0">
                <a:latin typeface="David" pitchFamily="34" charset="-79"/>
                <a:cs typeface="David" pitchFamily="34" charset="-79"/>
              </a:rPr>
              <a:t> </a:t>
            </a:r>
            <a:r>
              <a:rPr lang="he-IL" sz="2000" dirty="0">
                <a:latin typeface="David" pitchFamily="34" charset="-79"/>
                <a:cs typeface="David" pitchFamily="34" charset="-79"/>
              </a:rPr>
              <a:t>והק' השיב לו על ראשון ראשון ואמר</a:t>
            </a:r>
            <a:r>
              <a:rPr lang="en-US" sz="2000" dirty="0">
                <a:latin typeface="David" pitchFamily="34" charset="-79"/>
                <a:cs typeface="David" pitchFamily="34" charset="-79"/>
              </a:rPr>
              <a:t>:</a:t>
            </a:r>
          </a:p>
          <a:p>
            <a:pPr algn="r" rtl="1"/>
            <a:r>
              <a:rPr lang="en-US" sz="2000" dirty="0">
                <a:solidFill>
                  <a:schemeClr val="accent6">
                    <a:lumMod val="75000"/>
                  </a:schemeClr>
                </a:solidFill>
                <a:latin typeface="David" pitchFamily="34" charset="-79"/>
                <a:cs typeface="David" pitchFamily="34" charset="-79"/>
              </a:rPr>
              <a:t> 1 </a:t>
            </a:r>
            <a:r>
              <a:rPr lang="he-IL" sz="2000" dirty="0" smtClean="0">
                <a:solidFill>
                  <a:schemeClr val="accent6">
                    <a:lumMod val="75000"/>
                  </a:schemeClr>
                </a:solidFill>
                <a:latin typeface="David" pitchFamily="34" charset="-79"/>
                <a:cs typeface="David" pitchFamily="34" charset="-79"/>
              </a:rPr>
              <a:t>כי </a:t>
            </a:r>
            <a:r>
              <a:rPr lang="he-IL" sz="2000" dirty="0">
                <a:solidFill>
                  <a:schemeClr val="accent6">
                    <a:lumMod val="75000"/>
                  </a:schemeClr>
                </a:solidFill>
                <a:latin typeface="David" pitchFamily="34" charset="-79"/>
                <a:cs typeface="David" pitchFamily="34" charset="-79"/>
              </a:rPr>
              <a:t>אהיה עמך ואתן חנך בעיני המלך ותלך אל פרעה ולא תירא.  ומה שאת ירא לפני פרעה, וזה לך האות כי אנכי שלחתיך.</a:t>
            </a:r>
            <a:endParaRPr lang="en-US" sz="2000" dirty="0">
              <a:solidFill>
                <a:schemeClr val="accent6">
                  <a:lumMod val="75000"/>
                </a:schemeClr>
              </a:solidFill>
              <a:latin typeface="David" pitchFamily="34" charset="-79"/>
              <a:cs typeface="David" pitchFamily="34" charset="-79"/>
            </a:endParaRPr>
          </a:p>
          <a:p>
            <a:pPr algn="r" rtl="1"/>
            <a:r>
              <a:rPr lang="he-IL" sz="2000" dirty="0">
                <a:solidFill>
                  <a:schemeClr val="accent6">
                    <a:lumMod val="75000"/>
                  </a:schemeClr>
                </a:solidFill>
                <a:latin typeface="David" pitchFamily="34" charset="-79"/>
                <a:cs typeface="David" pitchFamily="34" charset="-79"/>
              </a:rPr>
              <a:t> הלא אתה רואה בתבערת הסנה כי שלוחו של הק' אני וזה האות לך הוא להיות בטוח שאהיה עמך. וכן מצינו שאמר לו המלאך הלא שלחתיך.</a:t>
            </a:r>
            <a:endParaRPr lang="en-US" sz="2000" dirty="0">
              <a:solidFill>
                <a:schemeClr val="accent6">
                  <a:lumMod val="75000"/>
                </a:schemeClr>
              </a:solidFill>
              <a:latin typeface="David" pitchFamily="34" charset="-79"/>
              <a:cs typeface="David" pitchFamily="34" charset="-79"/>
            </a:endParaRPr>
          </a:p>
          <a:p>
            <a:pPr algn="r" rtl="1"/>
            <a:r>
              <a:rPr lang="he-IL" sz="2000" dirty="0">
                <a:latin typeface="David" pitchFamily="34" charset="-79"/>
                <a:cs typeface="David" pitchFamily="34" charset="-79"/>
              </a:rPr>
              <a:t> </a:t>
            </a:r>
            <a:endParaRPr lang="en-US" sz="2000" dirty="0">
              <a:latin typeface="David" pitchFamily="34" charset="-79"/>
              <a:cs typeface="David" pitchFamily="34" charset="-79"/>
            </a:endParaRPr>
          </a:p>
          <a:p>
            <a:pPr algn="r" rtl="1"/>
            <a:r>
              <a:rPr lang="en-US" sz="2000" dirty="0">
                <a:solidFill>
                  <a:schemeClr val="accent4">
                    <a:lumMod val="75000"/>
                  </a:schemeClr>
                </a:solidFill>
                <a:latin typeface="David" pitchFamily="34" charset="-79"/>
                <a:cs typeface="David" pitchFamily="34" charset="-79"/>
              </a:rPr>
              <a:t>  2</a:t>
            </a:r>
            <a:r>
              <a:rPr lang="he-IL" sz="2000" dirty="0">
                <a:solidFill>
                  <a:schemeClr val="accent4">
                    <a:lumMod val="75000"/>
                  </a:schemeClr>
                </a:solidFill>
                <a:latin typeface="David" pitchFamily="34" charset="-79"/>
                <a:cs typeface="David" pitchFamily="34" charset="-79"/>
              </a:rPr>
              <a:t>ועל מה שאתה אומר וכי אוציא את בני ישראל ממצרים, כלומר באיזה טענה שאומר לפרעה ישמע אלי להוציאם? </a:t>
            </a:r>
            <a:endParaRPr lang="en-US" sz="2000" dirty="0">
              <a:solidFill>
                <a:schemeClr val="accent4">
                  <a:lumMod val="75000"/>
                </a:schemeClr>
              </a:solidFill>
              <a:latin typeface="David" pitchFamily="34" charset="-79"/>
              <a:cs typeface="David" pitchFamily="34" charset="-79"/>
            </a:endParaRPr>
          </a:p>
          <a:p>
            <a:pPr algn="r" rtl="1"/>
            <a:r>
              <a:rPr lang="en-US" sz="2000" b="1" dirty="0">
                <a:solidFill>
                  <a:schemeClr val="accent4">
                    <a:lumMod val="75000"/>
                  </a:schemeClr>
                </a:solidFill>
                <a:latin typeface="David" pitchFamily="34" charset="-79"/>
                <a:cs typeface="David" pitchFamily="34" charset="-79"/>
              </a:rPr>
              <a:t>"</a:t>
            </a:r>
            <a:r>
              <a:rPr lang="he-IL" sz="2000" b="1" dirty="0">
                <a:solidFill>
                  <a:schemeClr val="accent4">
                    <a:lumMod val="75000"/>
                  </a:schemeClr>
                </a:solidFill>
                <a:latin typeface="David" pitchFamily="34" charset="-79"/>
                <a:cs typeface="David" pitchFamily="34" charset="-79"/>
              </a:rPr>
              <a:t>בהוציאך את העם ממצרים</a:t>
            </a:r>
            <a:r>
              <a:rPr lang="en-US" sz="2000" b="1" dirty="0">
                <a:solidFill>
                  <a:schemeClr val="accent4">
                    <a:lumMod val="75000"/>
                  </a:schemeClr>
                </a:solidFill>
                <a:latin typeface="David" pitchFamily="34" charset="-79"/>
                <a:cs typeface="David" pitchFamily="34" charset="-79"/>
              </a:rPr>
              <a:t>"</a:t>
            </a:r>
            <a:r>
              <a:rPr lang="en-US" sz="2000" dirty="0">
                <a:solidFill>
                  <a:schemeClr val="accent4">
                    <a:lumMod val="75000"/>
                  </a:schemeClr>
                </a:solidFill>
                <a:latin typeface="David" pitchFamily="34" charset="-79"/>
                <a:cs typeface="David" pitchFamily="34" charset="-79"/>
              </a:rPr>
              <a:t> </a:t>
            </a:r>
            <a:r>
              <a:rPr lang="he-IL" sz="2000" dirty="0">
                <a:solidFill>
                  <a:schemeClr val="accent4">
                    <a:lumMod val="75000"/>
                  </a:schemeClr>
                </a:solidFill>
                <a:latin typeface="David" pitchFamily="34" charset="-79"/>
                <a:cs typeface="David" pitchFamily="34" charset="-79"/>
              </a:rPr>
              <a:t>אני מצוה לך עכשיו ש</a:t>
            </a:r>
            <a:r>
              <a:rPr lang="en-US" sz="2000" dirty="0">
                <a:solidFill>
                  <a:schemeClr val="accent4">
                    <a:lumMod val="75000"/>
                  </a:schemeClr>
                </a:solidFill>
                <a:latin typeface="David" pitchFamily="34" charset="-79"/>
                <a:cs typeface="David" pitchFamily="34" charset="-79"/>
              </a:rPr>
              <a:t>"</a:t>
            </a:r>
            <a:r>
              <a:rPr lang="he-IL" sz="2000" b="1" dirty="0">
                <a:solidFill>
                  <a:schemeClr val="accent4">
                    <a:lumMod val="75000"/>
                  </a:schemeClr>
                </a:solidFill>
                <a:latin typeface="David" pitchFamily="34" charset="-79"/>
                <a:cs typeface="David" pitchFamily="34" charset="-79"/>
              </a:rPr>
              <a:t>תעבדון את האלהים על ההר הזה</a:t>
            </a:r>
            <a:r>
              <a:rPr lang="he-IL" sz="2000" dirty="0">
                <a:solidFill>
                  <a:schemeClr val="accent4">
                    <a:lumMod val="75000"/>
                  </a:schemeClr>
                </a:solidFill>
                <a:latin typeface="David" pitchFamily="34" charset="-79"/>
                <a:cs typeface="David" pitchFamily="34" charset="-79"/>
              </a:rPr>
              <a:t>" ותקריבו עולות,</a:t>
            </a:r>
            <a:endParaRPr lang="en-US" sz="2000" dirty="0">
              <a:solidFill>
                <a:schemeClr val="accent4">
                  <a:lumMod val="75000"/>
                </a:schemeClr>
              </a:solidFill>
              <a:latin typeface="David" pitchFamily="34" charset="-79"/>
              <a:cs typeface="David" pitchFamily="34" charset="-79"/>
            </a:endParaRPr>
          </a:p>
          <a:p>
            <a:pPr algn="r" rtl="1"/>
            <a:r>
              <a:rPr lang="he-IL" sz="2000" dirty="0">
                <a:solidFill>
                  <a:schemeClr val="accent4">
                    <a:lumMod val="75000"/>
                  </a:schemeClr>
                </a:solidFill>
                <a:latin typeface="David" pitchFamily="34" charset="-79"/>
                <a:cs typeface="David" pitchFamily="34" charset="-79"/>
              </a:rPr>
              <a:t> וטענה זו תוכל לומר, כי לזבוח לאלהים יניחם ללכת.</a:t>
            </a:r>
            <a:endParaRPr lang="en-US" sz="2000" dirty="0">
              <a:solidFill>
                <a:schemeClr val="accent4">
                  <a:lumMod val="75000"/>
                </a:schemeClr>
              </a:solidFill>
              <a:latin typeface="David" pitchFamily="34" charset="-79"/>
              <a:cs typeface="David" pitchFamily="34" charset="-79"/>
            </a:endParaRPr>
          </a:p>
        </p:txBody>
      </p:sp>
      <p:sp>
        <p:nvSpPr>
          <p:cNvPr id="5" name="Rounded Rectangular Callout 4"/>
          <p:cNvSpPr/>
          <p:nvPr/>
        </p:nvSpPr>
        <p:spPr>
          <a:xfrm>
            <a:off x="609601" y="2255729"/>
            <a:ext cx="3715656" cy="563671"/>
          </a:xfrm>
          <a:prstGeom prst="wedgeRoundRectCallou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The burning bush is proof</a:t>
            </a:r>
            <a:endParaRPr lang="he-IL" sz="2000" dirty="0"/>
          </a:p>
        </p:txBody>
      </p:sp>
      <p:sp>
        <p:nvSpPr>
          <p:cNvPr id="6" name="Rounded Rectangular Callout 5"/>
          <p:cNvSpPr/>
          <p:nvPr/>
        </p:nvSpPr>
        <p:spPr>
          <a:xfrm>
            <a:off x="141515" y="3810000"/>
            <a:ext cx="3657600" cy="761999"/>
          </a:xfrm>
          <a:prstGeom prst="wedgeRoundRectCallou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He is more likely to let you go for a week</a:t>
            </a:r>
            <a:endParaRPr lang="he-IL" sz="2000" dirty="0"/>
          </a:p>
        </p:txBody>
      </p:sp>
    </p:spTree>
    <p:extLst>
      <p:ext uri="{BB962C8B-B14F-4D97-AF65-F5344CB8AC3E}">
        <p14:creationId xmlns:p14="http://schemas.microsoft.com/office/powerpoint/2010/main" val="2609061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right)">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right)">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ipe(right)">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1000"/>
                                        <p:tgtEl>
                                          <p:spTgt spid="6"/>
                                        </p:tgtEl>
                                      </p:cBhvr>
                                    </p:animEffect>
                                    <p:anim calcmode="lin" valueType="num">
                                      <p:cBhvr>
                                        <p:cTn id="45" dur="1000" fill="hold"/>
                                        <p:tgtEl>
                                          <p:spTgt spid="6"/>
                                        </p:tgtEl>
                                        <p:attrNameLst>
                                          <p:attrName>ppt_x</p:attrName>
                                        </p:attrNameLst>
                                      </p:cBhvr>
                                      <p:tavLst>
                                        <p:tav tm="0">
                                          <p:val>
                                            <p:strVal val="#ppt_x"/>
                                          </p:val>
                                        </p:tav>
                                        <p:tav tm="100000">
                                          <p:val>
                                            <p:strVal val="#ppt_x"/>
                                          </p:val>
                                        </p:tav>
                                      </p:tavLst>
                                    </p:anim>
                                    <p:anim calcmode="lin" valueType="num">
                                      <p:cBhvr>
                                        <p:cTn id="4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4" presetClass="entr" presetSubtype="5" fill="hold" nodeType="click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randombar(vertical)">
                                      <p:cBhvr>
                                        <p:cTn id="5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solidFill>
                  <a:schemeClr val="accent5"/>
                </a:solidFill>
                <a:effectLst>
                  <a:outerShdw blurRad="38100" dist="38100" dir="2700000" algn="tl">
                    <a:srgbClr val="000000">
                      <a:alpha val="43137"/>
                    </a:srgbClr>
                  </a:outerShdw>
                </a:effectLst>
              </a:rPr>
              <a:t>Understanding the </a:t>
            </a:r>
            <a:r>
              <a:rPr lang="en-GB" sz="3600" b="1" dirty="0" err="1" smtClean="0">
                <a:solidFill>
                  <a:schemeClr val="accent5"/>
                </a:solidFill>
                <a:effectLst>
                  <a:outerShdw blurRad="38100" dist="38100" dir="2700000" algn="tl">
                    <a:srgbClr val="000000">
                      <a:alpha val="43137"/>
                    </a:srgbClr>
                  </a:outerShdw>
                </a:effectLst>
              </a:rPr>
              <a:t>Rashbam</a:t>
            </a:r>
            <a:r>
              <a:rPr lang="en-GB" sz="3600" b="1" dirty="0" smtClean="0">
                <a:solidFill>
                  <a:schemeClr val="accent5"/>
                </a:solidFill>
                <a:effectLst>
                  <a:outerShdw blurRad="38100" dist="38100" dir="2700000" algn="tl">
                    <a:srgbClr val="000000">
                      <a:alpha val="43137"/>
                    </a:srgbClr>
                  </a:outerShdw>
                </a:effectLst>
              </a:rPr>
              <a:t> </a:t>
            </a:r>
            <a:br>
              <a:rPr lang="en-GB" sz="3600" b="1" dirty="0" smtClean="0">
                <a:solidFill>
                  <a:schemeClr val="accent5"/>
                </a:solidFill>
                <a:effectLst>
                  <a:outerShdw blurRad="38100" dist="38100" dir="2700000" algn="tl">
                    <a:srgbClr val="000000">
                      <a:alpha val="43137"/>
                    </a:srgbClr>
                  </a:outerShdw>
                </a:effectLst>
              </a:rPr>
            </a:br>
            <a:r>
              <a:rPr lang="en-GB" sz="3600" b="1" dirty="0" smtClean="0">
                <a:solidFill>
                  <a:schemeClr val="accent5"/>
                </a:solidFill>
                <a:effectLst>
                  <a:outerShdw blurRad="38100" dist="38100" dir="2700000" algn="tl">
                    <a:srgbClr val="000000">
                      <a:alpha val="43137"/>
                    </a:srgbClr>
                  </a:outerShdw>
                </a:effectLst>
              </a:rPr>
              <a:t>– How could Moshe lie?</a:t>
            </a:r>
            <a:endParaRPr lang="he-IL" sz="3600" b="1"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marL="0" indent="0" algn="r" rtl="1">
              <a:buNone/>
            </a:pPr>
            <a:r>
              <a:rPr lang="en-US" sz="2800" dirty="0" smtClean="0">
                <a:latin typeface="David" pitchFamily="34" charset="-79"/>
                <a:cs typeface="David" pitchFamily="34" charset="-79"/>
              </a:rPr>
              <a:t> </a:t>
            </a:r>
            <a:r>
              <a:rPr lang="he-IL" sz="2800" dirty="0">
                <a:latin typeface="David" pitchFamily="34" charset="-79"/>
                <a:cs typeface="David" pitchFamily="34" charset="-79"/>
              </a:rPr>
              <a:t>ואעפ"י  שכאן לא פירש, לבסוף (3:18) מפרש</a:t>
            </a:r>
            <a:r>
              <a:rPr lang="en-US" sz="2800" dirty="0">
                <a:latin typeface="David" pitchFamily="34" charset="-79"/>
                <a:cs typeface="David" pitchFamily="34" charset="-79"/>
              </a:rPr>
              <a:t>:</a:t>
            </a:r>
          </a:p>
          <a:p>
            <a:pPr marL="0" indent="0" algn="r" rtl="1">
              <a:buNone/>
            </a:pPr>
            <a:r>
              <a:rPr lang="en-US" sz="2800" dirty="0">
                <a:latin typeface="David" pitchFamily="34" charset="-79"/>
                <a:cs typeface="David" pitchFamily="34" charset="-79"/>
              </a:rPr>
              <a:t>  </a:t>
            </a:r>
            <a:r>
              <a:rPr lang="he-IL" sz="2800" dirty="0" smtClean="0">
                <a:latin typeface="David" pitchFamily="34" charset="-79"/>
                <a:cs typeface="David" pitchFamily="34" charset="-79"/>
              </a:rPr>
              <a:t>"ושמעו </a:t>
            </a:r>
            <a:r>
              <a:rPr lang="he-IL" sz="2800" dirty="0">
                <a:latin typeface="David" pitchFamily="34" charset="-79"/>
                <a:cs typeface="David" pitchFamily="34" charset="-79"/>
              </a:rPr>
              <a:t>לקולך ובאת אתה וזקני ישראל אל מלך מצרים וגו' ועתה נלכה נא דרך שלשת ימים במדבר ונזבחה</a:t>
            </a:r>
            <a:r>
              <a:rPr lang="he-IL" sz="2800" dirty="0" smtClean="0">
                <a:latin typeface="David" pitchFamily="34" charset="-79"/>
                <a:cs typeface="David" pitchFamily="34" charset="-79"/>
              </a:rPr>
              <a:t>."</a:t>
            </a:r>
            <a:r>
              <a:rPr lang="en-US" sz="2800" dirty="0" smtClean="0">
                <a:latin typeface="David" pitchFamily="34" charset="-79"/>
                <a:cs typeface="David" pitchFamily="34" charset="-79"/>
              </a:rPr>
              <a:t>  </a:t>
            </a:r>
            <a:endParaRPr lang="en-US" sz="2800" dirty="0">
              <a:latin typeface="David" pitchFamily="34" charset="-79"/>
              <a:cs typeface="David" pitchFamily="34" charset="-79"/>
            </a:endParaRPr>
          </a:p>
          <a:p>
            <a:pPr marL="0" indent="0" algn="r" rtl="1">
              <a:buNone/>
            </a:pPr>
            <a:r>
              <a:rPr lang="he-IL" sz="2800" dirty="0">
                <a:latin typeface="David" pitchFamily="34" charset="-79"/>
                <a:cs typeface="David" pitchFamily="34" charset="-79"/>
              </a:rPr>
              <a:t>    וכן </a:t>
            </a:r>
            <a:r>
              <a:rPr lang="he-IL" sz="2800" b="1" dirty="0">
                <a:latin typeface="David" pitchFamily="34" charset="-79"/>
                <a:cs typeface="David" pitchFamily="34" charset="-79"/>
              </a:rPr>
              <a:t>בכל פעם ופעם</a:t>
            </a:r>
            <a:r>
              <a:rPr lang="he-IL" sz="2800" dirty="0">
                <a:latin typeface="David" pitchFamily="34" charset="-79"/>
                <a:cs typeface="David" pitchFamily="34" charset="-79"/>
              </a:rPr>
              <a:t> היה משה אומר כך לפרעה. וכן מצינו בשמואל כשציוהו הק' למשוח את דוד אמר שמואל להק' ושמע שאול והרגני, והק' אמר לו עגלת בקר תקח בידך ואמרת לזבוח לי"י באתי.  </a:t>
            </a:r>
            <a:endParaRPr lang="en-US" sz="2800" dirty="0">
              <a:latin typeface="David" pitchFamily="34" charset="-79"/>
              <a:cs typeface="David" pitchFamily="34" charset="-79"/>
            </a:endParaRPr>
          </a:p>
          <a:p>
            <a:pPr marL="0" indent="0" algn="r" rtl="1">
              <a:buNone/>
            </a:pPr>
            <a:r>
              <a:rPr lang="he-IL" sz="2800" dirty="0">
                <a:latin typeface="David" pitchFamily="34" charset="-79"/>
                <a:cs typeface="David" pitchFamily="34" charset="-79"/>
              </a:rPr>
              <a:t>אף כאן דרך חכמה ציוה למשה בהוציאך וגו' וכן תוכל לומר לו</a:t>
            </a:r>
            <a:r>
              <a:rPr lang="he-IL" sz="2800" dirty="0" smtClean="0">
                <a:latin typeface="David" pitchFamily="34" charset="-79"/>
                <a:cs typeface="David" pitchFamily="34" charset="-79"/>
              </a:rPr>
              <a:t>.</a:t>
            </a:r>
            <a:r>
              <a:rPr lang="en-US" sz="2800" dirty="0" smtClean="0">
                <a:latin typeface="David" pitchFamily="34" charset="-79"/>
                <a:cs typeface="David" pitchFamily="34" charset="-79"/>
              </a:rPr>
              <a:t> </a:t>
            </a:r>
            <a:endParaRPr lang="he-IL" sz="2800" dirty="0" smtClean="0">
              <a:latin typeface="David" pitchFamily="34" charset="-79"/>
              <a:cs typeface="David" pitchFamily="34" charset="-79"/>
            </a:endParaRPr>
          </a:p>
          <a:p>
            <a:pPr marL="0" indent="0" algn="r" rtl="1">
              <a:buNone/>
            </a:pPr>
            <a:r>
              <a:rPr lang="he-IL" sz="2800" dirty="0" smtClean="0">
                <a:latin typeface="David" pitchFamily="34" charset="-79"/>
                <a:cs typeface="David" pitchFamily="34" charset="-79"/>
              </a:rPr>
              <a:t>מי </a:t>
            </a:r>
            <a:r>
              <a:rPr lang="he-IL" sz="2800" dirty="0">
                <a:latin typeface="David" pitchFamily="34" charset="-79"/>
                <a:cs typeface="David" pitchFamily="34" charset="-79"/>
              </a:rPr>
              <a:t>שמפרשים מקראות הללו </a:t>
            </a:r>
            <a:r>
              <a:rPr lang="he-IL" sz="2800" dirty="0" smtClean="0">
                <a:latin typeface="David" pitchFamily="34" charset="-79"/>
                <a:cs typeface="David" pitchFamily="34" charset="-79"/>
              </a:rPr>
              <a:t>על </a:t>
            </a:r>
            <a:r>
              <a:rPr lang="he-IL" sz="2800" dirty="0">
                <a:latin typeface="David" pitchFamily="34" charset="-79"/>
                <a:cs typeface="David" pitchFamily="34" charset="-79"/>
              </a:rPr>
              <a:t>עיניינים אחרים </a:t>
            </a:r>
            <a:r>
              <a:rPr lang="he-IL" sz="2800" b="1" dirty="0">
                <a:latin typeface="David" pitchFamily="34" charset="-79"/>
                <a:cs typeface="David" pitchFamily="34" charset="-79"/>
              </a:rPr>
              <a:t>אינם אלא טועים גמורים</a:t>
            </a:r>
            <a:r>
              <a:rPr lang="he-IL" sz="2800" dirty="0">
                <a:latin typeface="David" pitchFamily="34" charset="-79"/>
                <a:cs typeface="David" pitchFamily="34" charset="-79"/>
              </a:rPr>
              <a:t>:</a:t>
            </a:r>
            <a:endParaRPr lang="en-US" sz="2800" dirty="0">
              <a:latin typeface="David" pitchFamily="34" charset="-79"/>
              <a:cs typeface="David" pitchFamily="34" charset="-79"/>
            </a:endParaRPr>
          </a:p>
        </p:txBody>
      </p:sp>
    </p:spTree>
    <p:extLst>
      <p:ext uri="{BB962C8B-B14F-4D97-AF65-F5344CB8AC3E}">
        <p14:creationId xmlns:p14="http://schemas.microsoft.com/office/powerpoint/2010/main" val="359436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GB" b="1" dirty="0" smtClean="0">
                <a:solidFill>
                  <a:schemeClr val="accent5"/>
                </a:solidFill>
                <a:effectLst>
                  <a:outerShdw blurRad="38100" dist="38100" dir="2700000" algn="tl">
                    <a:srgbClr val="000000">
                      <a:alpha val="43137"/>
                    </a:srgbClr>
                  </a:outerShdw>
                </a:effectLst>
                <a:latin typeface="David" pitchFamily="34" charset="-79"/>
                <a:cs typeface="David" pitchFamily="34" charset="-79"/>
              </a:rPr>
              <a:t>Our Interpretation</a:t>
            </a:r>
            <a:endParaRPr lang="he-IL" b="1" dirty="0">
              <a:solidFill>
                <a:schemeClr val="accent5"/>
              </a:solidFill>
              <a:effectLst>
                <a:outerShdw blurRad="38100" dist="38100" dir="2700000" algn="tl">
                  <a:srgbClr val="000000">
                    <a:alpha val="43137"/>
                  </a:srgbClr>
                </a:outerShdw>
              </a:effectLst>
              <a:latin typeface="David" pitchFamily="34" charset="-79"/>
              <a:cs typeface="David" pitchFamily="34" charset="-79"/>
            </a:endParaRPr>
          </a:p>
        </p:txBody>
      </p:sp>
      <p:sp>
        <p:nvSpPr>
          <p:cNvPr id="3" name="Content Placeholder 2"/>
          <p:cNvSpPr>
            <a:spLocks noGrp="1"/>
          </p:cNvSpPr>
          <p:nvPr>
            <p:ph idx="1"/>
          </p:nvPr>
        </p:nvSpPr>
        <p:spPr>
          <a:xfrm>
            <a:off x="152400" y="990600"/>
            <a:ext cx="8839200" cy="5410200"/>
          </a:xfrm>
        </p:spPr>
        <p:txBody>
          <a:bodyPr>
            <a:noAutofit/>
          </a:bodyPr>
          <a:lstStyle/>
          <a:p>
            <a:r>
              <a:rPr lang="en-GB" sz="2200" dirty="0" smtClean="0">
                <a:cs typeface="David" pitchFamily="34" charset="-79"/>
              </a:rPr>
              <a:t>Pharaoh </a:t>
            </a:r>
            <a:r>
              <a:rPr lang="en-GB" sz="2200" dirty="0">
                <a:cs typeface="David" pitchFamily="34" charset="-79"/>
              </a:rPr>
              <a:t>started chasing us because we turned back towards Egypt. </a:t>
            </a:r>
            <a:endParaRPr lang="en-US" sz="2200" dirty="0">
              <a:cs typeface="David" pitchFamily="34" charset="-79"/>
            </a:endParaRPr>
          </a:p>
          <a:p>
            <a:r>
              <a:rPr lang="en-GB" sz="2200" dirty="0" smtClean="0">
                <a:cs typeface="David" pitchFamily="34" charset="-79"/>
              </a:rPr>
              <a:t>Pharaoh </a:t>
            </a:r>
            <a:r>
              <a:rPr lang="en-GB" sz="2200" dirty="0">
                <a:cs typeface="David" pitchFamily="34" charset="-79"/>
              </a:rPr>
              <a:t>was never afraid of the Jews leaving Egypt because there was nowhere to go to. Even the Jews didn’t really think they'd leave. </a:t>
            </a:r>
            <a:endParaRPr lang="en-GB" sz="2200" dirty="0" smtClean="0">
              <a:cs typeface="David" pitchFamily="34" charset="-79"/>
            </a:endParaRPr>
          </a:p>
          <a:p>
            <a:r>
              <a:rPr lang="en-GB" sz="2200" dirty="0" smtClean="0">
                <a:cs typeface="David" pitchFamily="34" charset="-79"/>
              </a:rPr>
              <a:t>Pharaoh </a:t>
            </a:r>
            <a:r>
              <a:rPr lang="en-GB" sz="2200" dirty="0">
                <a:cs typeface="David" pitchFamily="34" charset="-79"/>
              </a:rPr>
              <a:t>is worried about them joining an outside enemy. </a:t>
            </a:r>
            <a:endParaRPr lang="en-GB" sz="2200" dirty="0" smtClean="0">
              <a:cs typeface="David" pitchFamily="34" charset="-79"/>
            </a:endParaRPr>
          </a:p>
          <a:p>
            <a:r>
              <a:rPr lang="en-GB" sz="2200" dirty="0" err="1" smtClean="0">
                <a:cs typeface="David" pitchFamily="34" charset="-79"/>
              </a:rPr>
              <a:t>Bnei</a:t>
            </a:r>
            <a:r>
              <a:rPr lang="en-GB" sz="2200" dirty="0" smtClean="0">
                <a:cs typeface="David" pitchFamily="34" charset="-79"/>
              </a:rPr>
              <a:t> Yisrael didn’t declare their own independence because they were slaves. Pharaoh </a:t>
            </a:r>
            <a:r>
              <a:rPr lang="en-GB" sz="2200" dirty="0">
                <a:cs typeface="David" pitchFamily="34" charset="-79"/>
              </a:rPr>
              <a:t>is worried about them leaving slavery, not about them leaving Egypt. </a:t>
            </a:r>
            <a:endParaRPr lang="en-GB" sz="2200" dirty="0" smtClean="0">
              <a:cs typeface="David" pitchFamily="34" charset="-79"/>
            </a:endParaRPr>
          </a:p>
          <a:p>
            <a:r>
              <a:rPr lang="en-GB" sz="2200" dirty="0" smtClean="0">
                <a:cs typeface="David" pitchFamily="34" charset="-79"/>
              </a:rPr>
              <a:t>That is why </a:t>
            </a:r>
            <a:r>
              <a:rPr lang="en-GB" sz="2200" dirty="0">
                <a:cs typeface="David" pitchFamily="34" charset="-79"/>
              </a:rPr>
              <a:t>Moshe can get away with telling </a:t>
            </a:r>
            <a:r>
              <a:rPr lang="en-GB" sz="2200" dirty="0" err="1" smtClean="0">
                <a:cs typeface="David" pitchFamily="34" charset="-79"/>
              </a:rPr>
              <a:t>Bnei</a:t>
            </a:r>
            <a:r>
              <a:rPr lang="en-GB" sz="2200" dirty="0" smtClean="0">
                <a:cs typeface="David" pitchFamily="34" charset="-79"/>
              </a:rPr>
              <a:t> Yisrael </a:t>
            </a:r>
            <a:r>
              <a:rPr lang="en-GB" sz="2200" dirty="0">
                <a:cs typeface="David" pitchFamily="34" charset="-79"/>
              </a:rPr>
              <a:t>and </a:t>
            </a:r>
            <a:r>
              <a:rPr lang="en-GB" sz="2200" dirty="0" smtClean="0">
                <a:cs typeface="David" pitchFamily="34" charset="-79"/>
              </a:rPr>
              <a:t>Pharaoh </a:t>
            </a:r>
            <a:r>
              <a:rPr lang="en-GB" sz="2200" dirty="0">
                <a:cs typeface="David" pitchFamily="34" charset="-79"/>
              </a:rPr>
              <a:t>different things. </a:t>
            </a:r>
            <a:endParaRPr lang="en-GB" sz="2200" dirty="0" smtClean="0">
              <a:cs typeface="David" pitchFamily="34" charset="-79"/>
            </a:endParaRPr>
          </a:p>
          <a:p>
            <a:r>
              <a:rPr lang="en-GB" sz="2200" dirty="0" smtClean="0">
                <a:cs typeface="David" pitchFamily="34" charset="-79"/>
              </a:rPr>
              <a:t>If </a:t>
            </a:r>
            <a:r>
              <a:rPr lang="en-GB" sz="2200" dirty="0" err="1" smtClean="0">
                <a:cs typeface="David" pitchFamily="34" charset="-79"/>
              </a:rPr>
              <a:t>Bnei</a:t>
            </a:r>
            <a:r>
              <a:rPr lang="en-GB" sz="2200" dirty="0" smtClean="0">
                <a:cs typeface="David" pitchFamily="34" charset="-79"/>
              </a:rPr>
              <a:t> Yisrael say they’re </a:t>
            </a:r>
            <a:r>
              <a:rPr lang="en-GB" sz="2200" dirty="0">
                <a:cs typeface="David" pitchFamily="34" charset="-79"/>
              </a:rPr>
              <a:t>leaving for the promised land than </a:t>
            </a:r>
            <a:r>
              <a:rPr lang="en-GB" sz="2200" dirty="0" smtClean="0">
                <a:cs typeface="David" pitchFamily="34" charset="-79"/>
              </a:rPr>
              <a:t>Pharaoh </a:t>
            </a:r>
            <a:r>
              <a:rPr lang="en-GB" sz="2200" dirty="0">
                <a:cs typeface="David" pitchFamily="34" charset="-79"/>
              </a:rPr>
              <a:t>would think it was a cover story for coming back and taking over Egypt – the promised land. </a:t>
            </a:r>
            <a:endParaRPr lang="en-GB" sz="2200" dirty="0" smtClean="0">
              <a:cs typeface="David" pitchFamily="34" charset="-79"/>
            </a:endParaRPr>
          </a:p>
          <a:p>
            <a:r>
              <a:rPr lang="en-GB" sz="2200" dirty="0" smtClean="0">
                <a:cs typeface="David" pitchFamily="34" charset="-79"/>
              </a:rPr>
              <a:t>G-d has to get all </a:t>
            </a:r>
            <a:r>
              <a:rPr lang="en-GB" sz="2200" dirty="0" err="1" smtClean="0">
                <a:cs typeface="David" pitchFamily="34" charset="-79"/>
              </a:rPr>
              <a:t>Bnei</a:t>
            </a:r>
            <a:r>
              <a:rPr lang="en-GB" sz="2200" dirty="0" smtClean="0">
                <a:cs typeface="David" pitchFamily="34" charset="-79"/>
              </a:rPr>
              <a:t> Yisrael to leave Egypt fast and with </a:t>
            </a:r>
            <a:r>
              <a:rPr lang="he-IL" sz="2200" dirty="0" smtClean="0">
                <a:cs typeface="David" pitchFamily="34" charset="-79"/>
              </a:rPr>
              <a:t>רכוש גדול</a:t>
            </a:r>
            <a:r>
              <a:rPr lang="en-GB" sz="2200" dirty="0" smtClean="0">
                <a:cs typeface="David" pitchFamily="34" charset="-79"/>
              </a:rPr>
              <a:t>. G-d uses Egypt to </a:t>
            </a:r>
            <a:r>
              <a:rPr lang="en-GB" sz="2200" dirty="0">
                <a:cs typeface="David" pitchFamily="34" charset="-79"/>
              </a:rPr>
              <a:t>do the dirty work. </a:t>
            </a:r>
            <a:r>
              <a:rPr lang="en-GB" sz="2200" dirty="0" err="1" smtClean="0">
                <a:cs typeface="David" pitchFamily="34" charset="-79"/>
              </a:rPr>
              <a:t>Bnei</a:t>
            </a:r>
            <a:r>
              <a:rPr lang="en-GB" sz="2200" dirty="0" smtClean="0">
                <a:cs typeface="David" pitchFamily="34" charset="-79"/>
              </a:rPr>
              <a:t> Yisrael needed the Egyptians to rush us out or we never would have left.</a:t>
            </a:r>
            <a:endParaRPr lang="he-IL" sz="2200" dirty="0">
              <a:cs typeface="David" pitchFamily="34" charset="-79"/>
            </a:endParaRPr>
          </a:p>
        </p:txBody>
      </p:sp>
    </p:spTree>
    <p:extLst>
      <p:ext uri="{BB962C8B-B14F-4D97-AF65-F5344CB8AC3E}">
        <p14:creationId xmlns:p14="http://schemas.microsoft.com/office/powerpoint/2010/main" val="3784616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he-IL" b="1" dirty="0" smtClean="0">
                <a:solidFill>
                  <a:schemeClr val="accent5"/>
                </a:solidFill>
                <a:effectLst>
                  <a:outerShdw blurRad="38100" dist="38100" dir="2700000" algn="tl">
                    <a:srgbClr val="000000">
                      <a:alpha val="43137"/>
                    </a:srgbClr>
                  </a:outerShdw>
                </a:effectLst>
              </a:rPr>
              <a:t>פרק י – מכת חושך</a:t>
            </a:r>
            <a:endParaRPr lang="he-IL" b="1" dirty="0">
              <a:solidFill>
                <a:schemeClr val="accent5"/>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marL="0" indent="0" algn="r" rtl="1">
              <a:buNone/>
            </a:pPr>
            <a:r>
              <a:rPr lang="he-IL" b="1" dirty="0" smtClean="0">
                <a:latin typeface="David" pitchFamily="34" charset="-79"/>
                <a:cs typeface="David" pitchFamily="34" charset="-79"/>
              </a:rPr>
              <a:t>כד</a:t>
            </a:r>
            <a:r>
              <a:rPr lang="he-IL" dirty="0" smtClean="0">
                <a:latin typeface="David" pitchFamily="34" charset="-79"/>
                <a:cs typeface="David" pitchFamily="34" charset="-79"/>
              </a:rPr>
              <a:t> </a:t>
            </a:r>
            <a:r>
              <a:rPr lang="he-IL" dirty="0">
                <a:latin typeface="David" pitchFamily="34" charset="-79"/>
                <a:cs typeface="David" pitchFamily="34" charset="-79"/>
              </a:rPr>
              <a:t>וַיִּקְרָא פַרְעֹה אֶל-מֹשֶׁה וַיֹּאמֶר לְכוּ עִבְדוּ אֶת-יְהוָה רַק צֹאנְכֶם וּבְקַרְכֶם יֻצָּג גַּם-טַפְּכֶם יֵלֵךְ עִמָּכֶם.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כה</a:t>
            </a:r>
            <a:r>
              <a:rPr lang="he-IL" dirty="0" smtClean="0">
                <a:latin typeface="David" pitchFamily="34" charset="-79"/>
                <a:cs typeface="David" pitchFamily="34" charset="-79"/>
              </a:rPr>
              <a:t> </a:t>
            </a:r>
            <a:r>
              <a:rPr lang="he-IL" dirty="0">
                <a:latin typeface="David" pitchFamily="34" charset="-79"/>
                <a:cs typeface="David" pitchFamily="34" charset="-79"/>
              </a:rPr>
              <a:t>וַיֹּאמֶר מֹשֶׁה גַּם-אַתָּה תִּתֵּן בְּיָדֵנוּ זְבָחִים וְעֹלֹת וְעָשִׂינוּ לַיהוָה אֱלֹהֵינוּ.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כו</a:t>
            </a:r>
            <a:r>
              <a:rPr lang="he-IL" dirty="0" smtClean="0">
                <a:latin typeface="David" pitchFamily="34" charset="-79"/>
                <a:cs typeface="David" pitchFamily="34" charset="-79"/>
              </a:rPr>
              <a:t> </a:t>
            </a:r>
            <a:r>
              <a:rPr lang="he-IL" dirty="0">
                <a:latin typeface="David" pitchFamily="34" charset="-79"/>
                <a:cs typeface="David" pitchFamily="34" charset="-79"/>
              </a:rPr>
              <a:t>וְגַם-מִקְנֵנוּ יֵלֵךְ עִמָּנוּ לֹא תִשָּׁאֵר פַּרְסָה כִּי מִמֶּנּוּ נִקַּח לַעֲבֹד אֶת-יְהוָה אֱלֹהֵינוּ וַאֲנַחְנוּ לֹא-נֵדַע מַה-נַּעֲבֹד אֶת-יְהוָה עַד-בֹּאֵנוּ שָׁמָּה.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כז</a:t>
            </a:r>
            <a:r>
              <a:rPr lang="he-IL" dirty="0" smtClean="0">
                <a:latin typeface="David" pitchFamily="34" charset="-79"/>
                <a:cs typeface="David" pitchFamily="34" charset="-79"/>
              </a:rPr>
              <a:t> </a:t>
            </a:r>
            <a:r>
              <a:rPr lang="he-IL" dirty="0">
                <a:latin typeface="David" pitchFamily="34" charset="-79"/>
                <a:cs typeface="David" pitchFamily="34" charset="-79"/>
              </a:rPr>
              <a:t>וַיְחַזֵּק יְהוָה אֶת-לֵב פַּרְעֹה וְלֹא אָבָה לְשַׁלְּחָם.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כח </a:t>
            </a:r>
            <a:r>
              <a:rPr lang="he-IL" b="1" dirty="0">
                <a:solidFill>
                  <a:schemeClr val="accent6">
                    <a:lumMod val="75000"/>
                  </a:schemeClr>
                </a:solidFill>
                <a:latin typeface="David" pitchFamily="34" charset="-79"/>
                <a:cs typeface="David" pitchFamily="34" charset="-79"/>
              </a:rPr>
              <a:t>וַיֹּאמֶר-לוֹ פַרְעֹה לֵךְ מֵעָלָי הִשָּׁמֶר לְךָ אַל-תֹּסֶף רְאוֹת פָּנַי כִּי בְּיוֹם רְאֹתְךָ פָנַי תָּמוּת. </a:t>
            </a:r>
            <a:endParaRPr lang="he-IL" b="1" dirty="0" smtClean="0">
              <a:solidFill>
                <a:schemeClr val="accent6">
                  <a:lumMod val="75000"/>
                </a:schemeClr>
              </a:solidFill>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כט </a:t>
            </a:r>
            <a:r>
              <a:rPr lang="he-IL" b="1" dirty="0">
                <a:solidFill>
                  <a:schemeClr val="accent6">
                    <a:lumMod val="75000"/>
                  </a:schemeClr>
                </a:solidFill>
                <a:latin typeface="David" pitchFamily="34" charset="-79"/>
                <a:cs typeface="David" pitchFamily="34" charset="-79"/>
              </a:rPr>
              <a:t>וַיֹּאמֶר מֹשֶׁה כֵּן דִּבַּרְתָּ לֹא-אֹסִף עוֹד רְאוֹת פָּנֶיךָ</a:t>
            </a:r>
            <a:r>
              <a:rPr lang="he-IL" b="1" dirty="0" smtClean="0">
                <a:solidFill>
                  <a:schemeClr val="accent6">
                    <a:lumMod val="75000"/>
                  </a:schemeClr>
                </a:solidFill>
                <a:latin typeface="David" pitchFamily="34" charset="-79"/>
                <a:cs typeface="David" pitchFamily="34" charset="-79"/>
              </a:rPr>
              <a:t>.</a:t>
            </a:r>
            <a:endParaRPr lang="en-US" b="1" dirty="0">
              <a:solidFill>
                <a:schemeClr val="accent6">
                  <a:lumMod val="75000"/>
                </a:schemeClr>
              </a:solidFill>
              <a:latin typeface="David" pitchFamily="34" charset="-79"/>
              <a:cs typeface="David" pitchFamily="34" charset="-79"/>
            </a:endParaRPr>
          </a:p>
          <a:p>
            <a:pPr marL="0" indent="0" rtl="1">
              <a:buNone/>
            </a:pPr>
            <a:endParaRPr lang="en-US" dirty="0"/>
          </a:p>
        </p:txBody>
      </p:sp>
    </p:spTree>
    <p:extLst>
      <p:ext uri="{BB962C8B-B14F-4D97-AF65-F5344CB8AC3E}">
        <p14:creationId xmlns:p14="http://schemas.microsoft.com/office/powerpoint/2010/main" val="2063956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2508</TotalTime>
  <Words>1637</Words>
  <Application>Microsoft Office PowerPoint</Application>
  <PresentationFormat>On-screen Show (4:3)</PresentationFormat>
  <Paragraphs>141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שמות</vt:lpstr>
      <vt:lpstr>Review</vt:lpstr>
      <vt:lpstr>שמות פרק ג</vt:lpstr>
      <vt:lpstr>Understanding the Rashbam</vt:lpstr>
      <vt:lpstr>Understanding the Rashbam</vt:lpstr>
      <vt:lpstr>Understanding the Rashbam</vt:lpstr>
      <vt:lpstr>Understanding the Rashbam  – How could Moshe lie?</vt:lpstr>
      <vt:lpstr>Our Interpretation</vt:lpstr>
      <vt:lpstr>פרק י – מכת חושך</vt:lpstr>
      <vt:lpstr>פרק יא – News of the Tenth Plague</vt:lpstr>
      <vt:lpstr>פרק יא – Who is Moshe speaking to? Add speech marks…</vt:lpstr>
      <vt:lpstr>When did Moshe leave Pharoah?</vt:lpstr>
      <vt:lpstr>Two Steps of Leaving Egypt</vt:lpstr>
      <vt:lpstr>פרק ה – Moshe as ‘Quarterback’</vt:lpstr>
      <vt:lpstr>Understanding the Ibn Ezra  – Why did Moshe lie?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שמות</dc:title>
  <dc:creator>Alexis</dc:creator>
  <cp:lastModifiedBy>Alexis</cp:lastModifiedBy>
  <cp:revision>58</cp:revision>
  <dcterms:created xsi:type="dcterms:W3CDTF">2006-08-16T00:00:00Z</dcterms:created>
  <dcterms:modified xsi:type="dcterms:W3CDTF">2013-09-17T18:17:49Z</dcterms:modified>
</cp:coreProperties>
</file>